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3" r:id="rId1"/>
  </p:sldMasterIdLst>
  <p:notesMasterIdLst>
    <p:notesMasterId r:id="rId67"/>
  </p:notesMasterIdLst>
  <p:sldIdLst>
    <p:sldId id="257" r:id="rId2"/>
    <p:sldId id="369" r:id="rId3"/>
    <p:sldId id="279" r:id="rId4"/>
    <p:sldId id="280" r:id="rId5"/>
    <p:sldId id="281" r:id="rId6"/>
    <p:sldId id="370" r:id="rId7"/>
    <p:sldId id="285" r:id="rId8"/>
    <p:sldId id="286" r:id="rId9"/>
    <p:sldId id="287" r:id="rId10"/>
    <p:sldId id="288" r:id="rId11"/>
    <p:sldId id="289" r:id="rId12"/>
    <p:sldId id="290" r:id="rId13"/>
    <p:sldId id="291" r:id="rId14"/>
    <p:sldId id="292" r:id="rId15"/>
    <p:sldId id="293" r:id="rId16"/>
    <p:sldId id="294" r:id="rId17"/>
    <p:sldId id="295" r:id="rId18"/>
    <p:sldId id="297" r:id="rId19"/>
    <p:sldId id="352" r:id="rId20"/>
    <p:sldId id="377" r:id="rId21"/>
    <p:sldId id="300" r:id="rId22"/>
    <p:sldId id="301" r:id="rId23"/>
    <p:sldId id="302" r:id="rId24"/>
    <p:sldId id="303" r:id="rId25"/>
    <p:sldId id="304" r:id="rId26"/>
    <p:sldId id="305" r:id="rId27"/>
    <p:sldId id="306" r:id="rId28"/>
    <p:sldId id="307" r:id="rId29"/>
    <p:sldId id="308" r:id="rId30"/>
    <p:sldId id="309" r:id="rId31"/>
    <p:sldId id="310" r:id="rId32"/>
    <p:sldId id="311" r:id="rId33"/>
    <p:sldId id="312" r:id="rId34"/>
    <p:sldId id="313" r:id="rId35"/>
    <p:sldId id="314" r:id="rId36"/>
    <p:sldId id="316" r:id="rId37"/>
    <p:sldId id="317" r:id="rId38"/>
    <p:sldId id="318" r:id="rId39"/>
    <p:sldId id="319" r:id="rId40"/>
    <p:sldId id="320" r:id="rId41"/>
    <p:sldId id="321" r:id="rId42"/>
    <p:sldId id="322" r:id="rId43"/>
    <p:sldId id="323" r:id="rId44"/>
    <p:sldId id="324" r:id="rId45"/>
    <p:sldId id="325" r:id="rId46"/>
    <p:sldId id="326" r:id="rId47"/>
    <p:sldId id="327" r:id="rId48"/>
    <p:sldId id="328" r:id="rId49"/>
    <p:sldId id="329" r:id="rId50"/>
    <p:sldId id="330" r:id="rId51"/>
    <p:sldId id="331" r:id="rId52"/>
    <p:sldId id="332" r:id="rId53"/>
    <p:sldId id="333" r:id="rId54"/>
    <p:sldId id="334" r:id="rId55"/>
    <p:sldId id="335" r:id="rId56"/>
    <p:sldId id="336" r:id="rId57"/>
    <p:sldId id="337" r:id="rId58"/>
    <p:sldId id="338" r:id="rId59"/>
    <p:sldId id="339" r:id="rId60"/>
    <p:sldId id="340" r:id="rId61"/>
    <p:sldId id="341" r:id="rId62"/>
    <p:sldId id="342" r:id="rId63"/>
    <p:sldId id="343" r:id="rId64"/>
    <p:sldId id="347" r:id="rId65"/>
    <p:sldId id="350" r:id="rId6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049DDCC6-0EDE-4446-81B2-001B4D1EA2E3}">
          <p14:sldIdLst>
            <p14:sldId id="257"/>
            <p14:sldId id="369"/>
            <p14:sldId id="279"/>
            <p14:sldId id="280"/>
            <p14:sldId id="281"/>
            <p14:sldId id="370"/>
            <p14:sldId id="285"/>
            <p14:sldId id="286"/>
            <p14:sldId id="287"/>
            <p14:sldId id="288"/>
            <p14:sldId id="289"/>
            <p14:sldId id="290"/>
            <p14:sldId id="291"/>
            <p14:sldId id="292"/>
            <p14:sldId id="293"/>
            <p14:sldId id="294"/>
            <p14:sldId id="295"/>
          </p14:sldIdLst>
        </p14:section>
        <p14:section name="Roadmap" id="{643DB6CA-A710-8044-901E-D4A1D5F5FDA3}">
          <p14:sldIdLst>
            <p14:sldId id="297"/>
          </p14:sldIdLst>
        </p14:section>
        <p14:section name="Symmetric Cryptography" id="{E1AC282D-7AAB-D541-96A8-5DEA093393B5}">
          <p14:sldIdLst>
            <p14:sldId id="352"/>
            <p14:sldId id="377"/>
            <p14:sldId id="300"/>
            <p14:sldId id="301"/>
            <p14:sldId id="302"/>
            <p14:sldId id="303"/>
            <p14:sldId id="304"/>
            <p14:sldId id="305"/>
            <p14:sldId id="306"/>
            <p14:sldId id="307"/>
            <p14:sldId id="308"/>
            <p14:sldId id="309"/>
            <p14:sldId id="310"/>
            <p14:sldId id="311"/>
            <p14:sldId id="312"/>
            <p14:sldId id="313"/>
            <p14:sldId id="314"/>
            <p14:sldId id="316"/>
          </p14:sldIdLst>
        </p14:section>
        <p14:section name="History" id="{EABF0E27-6F2A-8A44-8424-9CCBE07FBDF5}">
          <p14:sldIdLst>
            <p14:sldId id="317"/>
            <p14:sldId id="318"/>
            <p14:sldId id="319"/>
            <p14:sldId id="320"/>
            <p14:sldId id="321"/>
            <p14:sldId id="322"/>
            <p14:sldId id="323"/>
            <p14:sldId id="324"/>
            <p14:sldId id="325"/>
            <p14:sldId id="326"/>
            <p14:sldId id="327"/>
            <p14:sldId id="328"/>
            <p14:sldId id="329"/>
            <p14:sldId id="330"/>
          </p14:sldIdLst>
        </p14:section>
        <p14:section name="One-Time Pads" id="{28C118D6-B1F3-9448-B5B4-D414508B84AB}">
          <p14:sldIdLst>
            <p14:sldId id="331"/>
            <p14:sldId id="332"/>
            <p14:sldId id="333"/>
            <p14:sldId id="334"/>
            <p14:sldId id="335"/>
            <p14:sldId id="336"/>
            <p14:sldId id="337"/>
            <p14:sldId id="338"/>
            <p14:sldId id="339"/>
            <p14:sldId id="340"/>
            <p14:sldId id="341"/>
            <p14:sldId id="342"/>
            <p14:sldId id="343"/>
            <p14:sldId id="347"/>
            <p14:sldId id="35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A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68B0A8-356D-4739-86A0-293F613CF9FD}">
  <a:tblStyle styleId="{DF68B0A8-356D-4739-86A0-293F613CF9F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2F73D15-DB67-4AF8-8615-83DD051177EF}"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97"/>
    <p:restoredTop sz="83810"/>
  </p:normalViewPr>
  <p:slideViewPr>
    <p:cSldViewPr snapToGrid="0">
      <p:cViewPr varScale="1">
        <p:scale>
          <a:sx n="142" d="100"/>
          <a:sy n="142" d="100"/>
        </p:scale>
        <p:origin x="816" y="168"/>
      </p:cViewPr>
      <p:guideLst>
        <p:guide orient="horz" pos="1620"/>
        <p:guide pos="2880"/>
      </p:guideLst>
    </p:cSldViewPr>
  </p:slideViewPr>
  <p:notesTextViewPr>
    <p:cViewPr>
      <p:scale>
        <a:sx n="200" d="100"/>
        <a:sy n="200" d="100"/>
      </p:scale>
      <p:origin x="0" y="0"/>
    </p:cViewPr>
  </p:notesTextViewPr>
  <p:notesViewPr>
    <p:cSldViewPr snapToGrid="0">
      <p:cViewPr>
        <p:scale>
          <a:sx n="200" d="100"/>
          <a:sy n="200" d="100"/>
        </p:scale>
        <p:origin x="2080" y="-28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0dfac643a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0dfac643a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126b610265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126b610265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126b610265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126b610265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26b610265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26b610265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26b610265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26b610265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126b610265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126b610265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126b610265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126b610265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126b610265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1126b610265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126b610265_0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126b610265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4000" b="0" dirty="0">
                <a:effectLst/>
                <a:latin typeface="Roboto" panose="02000000000000000000" pitchFamily="2" charset="0"/>
              </a:rPr>
              <a:t>One thing I want to mention as we jump into this start on modern cryptography is types of crypt analysis and you may remember that crypt analysis is kind of the science of analyzing and trying to break cryptographic codes. </a:t>
            </a:r>
          </a:p>
          <a:p>
            <a:pPr marL="158750" indent="0">
              <a:buNone/>
            </a:pPr>
            <a:endParaRPr lang="en-US" sz="4000" b="0" dirty="0">
              <a:effectLst/>
              <a:latin typeface="Roboto" panose="02000000000000000000" pitchFamily="2" charset="0"/>
            </a:endParaRPr>
          </a:p>
          <a:p>
            <a:pPr marL="158750" indent="0">
              <a:buNone/>
            </a:pPr>
            <a:r>
              <a:rPr lang="en-US" sz="4000" b="0" dirty="0">
                <a:effectLst/>
                <a:latin typeface="Roboto" panose="02000000000000000000" pitchFamily="2" charset="0"/>
              </a:rPr>
              <a:t>The first type of crypt analysis is called a ciphertext only attack in this case the attacker has some ciphertext and he needs to decrypt it and the ciphertext is the only thing he has now he may know the algorithm of course</a:t>
            </a:r>
          </a:p>
          <a:p>
            <a:pPr marL="158750" indent="0">
              <a:buNone/>
            </a:pPr>
            <a:r>
              <a:rPr lang="en-US" sz="4000" b="0" dirty="0">
                <a:effectLst/>
                <a:latin typeface="Roboto" panose="02000000000000000000" pitchFamily="2" charset="0"/>
              </a:rPr>
              <a:t>because we mentioned before that the algorithm is not a secret so the attacker has some ciphertext and knows the algorithm that was used but doesn’t know the key if that's the case we call that a ciphertext on the attack because the only thing he has is the ciphertext now a more powerful type of attack would be a known plaintext attack this is where an attacker knows some ciphertext and its corresponding plaintext and wants to decrypt some other piece of ciphertext so we say well the attacker has some plaintext ciphertext pairs and some additional ciphertext that he wants to be able to decrypt the third type of cryptanalysis is a chosen plaintext attack now in a chosen plaintext attack an attacker can get any plaintext that he wants encrypted and he uses that to help him decrypt something else so you</a:t>
            </a:r>
          </a:p>
          <a:p>
            <a:pPr marL="158750" indent="0">
              <a:buNone/>
            </a:pPr>
            <a:r>
              <a:rPr lang="en-US" sz="4000" b="0" dirty="0">
                <a:effectLst/>
                <a:latin typeface="Roboto" panose="02000000000000000000" pitchFamily="2" charset="0"/>
              </a:rPr>
              <a:t>think of it as okay the attacker can choose any plaintext he wants he can</a:t>
            </a:r>
          </a:p>
          <a:p>
            <a:pPr marL="158750" indent="0">
              <a:buNone/>
            </a:pPr>
            <a:r>
              <a:rPr lang="en-US" sz="4000" b="0" dirty="0">
                <a:effectLst/>
                <a:latin typeface="Roboto" panose="02000000000000000000" pitchFamily="2" charset="0"/>
              </a:rPr>
              <a:t>have it encrypted and he can analyze that result in order to help him to to</a:t>
            </a:r>
          </a:p>
          <a:p>
            <a:pPr marL="158750" indent="0">
              <a:buNone/>
            </a:pPr>
            <a:r>
              <a:rPr lang="en-US" sz="4000" b="0" dirty="0">
                <a:effectLst/>
                <a:latin typeface="Roboto" panose="02000000000000000000" pitchFamily="2" charset="0"/>
              </a:rPr>
              <a:t>decrypt some other ciphertext so these are the three types of cryptanalysis and we'll talk more about these as we go. </a:t>
            </a:r>
          </a:p>
          <a:p>
            <a:pPr marL="158750" indent="0">
              <a:buNone/>
            </a:pPr>
            <a:endParaRPr lang="en-US" sz="4000" b="0" dirty="0">
              <a:effectLst/>
              <a:latin typeface="Roboto" panose="02000000000000000000" pitchFamily="2" charset="0"/>
            </a:endParaRPr>
          </a:p>
          <a:p>
            <a:pPr marL="158750" indent="0">
              <a:buNone/>
            </a:pPr>
            <a:endParaRPr lang="en-US" sz="4000" b="0" dirty="0">
              <a:effectLst/>
              <a:latin typeface="Roboto" panose="02000000000000000000" pitchFamily="2" charset="0"/>
            </a:endParaRPr>
          </a:p>
          <a:p>
            <a:pPr marL="158750" indent="0">
              <a:buNone/>
            </a:pPr>
            <a:endParaRPr lang="en-US" sz="4000" b="0" dirty="0">
              <a:effectLst/>
              <a:latin typeface="Roboto" panose="02000000000000000000" pitchFamily="2" charset="0"/>
            </a:endParaRPr>
          </a:p>
          <a:p>
            <a:pPr marL="615950" lvl="1" indent="0" eaLnBrk="1" hangingPunct="1">
              <a:lnSpc>
                <a:spcPct val="90000"/>
              </a:lnSpc>
              <a:buNone/>
            </a:pPr>
            <a:endParaRPr lang="en-US" altLang="en-US" sz="24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1126b610265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1126b610265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52fc3a8986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52fc3a8986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3452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139d5a3aa1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139d5a3aa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52fc3a8986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52fc3a8986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52fc3a8986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52fc3a8986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52fc3a8986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152fc3a8986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52fc3a8986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152fc3a8986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152fc3a8986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152fc3a8986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152fc3a8986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152fc3a8986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Shafi</a:t>
            </a:r>
            <a:r>
              <a:rPr lang="en" dirty="0"/>
              <a:t> and Silvio won 2012 Turing award for probabilistic encryption, proving the need for randomization, laying foundations for modern cryptography and much stronger guarantees</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52fc3a8986_0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52fc3a8986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152fc3a8986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152fc3a8986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152fc3a8986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152fc3a8986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152fc3a8986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152fc3a8986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126b610265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126b610265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152fc3a8986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152fc3a8986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152fc3a8986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152fc3a8986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152fc3a8986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152fc3a8986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Ask: What if there is an adversary that can win with probability 0.4?</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152fc3a8986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152fc3a8986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152fc3a8986_0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152fc3a8986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152fc3a8986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152fc3a8986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152fc3a8986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152fc3a8986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Let’s stop to chew on this.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For most cases, ½ (one half) is the main thing to worry about. </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58228f6e6f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158228f6e6f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158228f6e6f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158228f6e6f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158228f6e6f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158228f6e6f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126b610265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126b610265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58228f6e6f_2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58228f6e6f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158228f6e6f_2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158228f6e6f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158228f6e6f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158228f6e6f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158228f6e6f_2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158228f6e6f_2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158228f6e6f_2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158228f6e6f_2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158228f6e6f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158228f6e6f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158228f6e6f_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158228f6e6f_2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152fc3a8986_0_5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152fc3a8986_0_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158228f6e6f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158228f6e6f_2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158228f6e6f_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158228f6e6f_2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2014 movie, the imitation game, which is a move about Alan Turing.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126b610265_0_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126b610265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158228f6e6f_2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158228f6e6f_2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152fc3a8986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152fc3a8986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52fc3a8986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52fc3a8986_0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152fc3a8986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152fc3a8986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152fc3a8986_0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152fc3a8986_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152fc3a8986_0_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152fc3a8986_0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152fc3a8986_0_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152fc3a8986_0_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152fc3a8986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152fc3a8986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152fc3a8986_0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152fc3a8986_0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152fc3a8986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152fc3a8986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126b610265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126b610265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25876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152fc3a8986_0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152fc3a8986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Ask students if they can produce the decryption equation before showing it to them</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152fc3a8986_0_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152fc3a8986_0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152fc3a8986_0_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152fc3a8986_0_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152fc3a8986_0_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152fc3a8986_0_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152fc3a8986_0_7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152fc3a8986_0_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152fc3a8986_0_8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152fc3a8986_0_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126b61026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126b61026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126b610265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126b610265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Passive attacker versus Active attacker</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126b610265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126b610265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 Optional">
  <p:cSld name="TITLE_ONLY_1">
    <p:bg>
      <p:bgPr>
        <a:solidFill>
          <a:srgbClr val="A4C2F4"/>
        </a:solidFill>
        <a:effectLst/>
      </p:bgPr>
    </p:bg>
    <p:spTree>
      <p:nvGrpSpPr>
        <p:cNvPr id="1" name="Shape 50"/>
        <p:cNvGrpSpPr/>
        <p:nvPr/>
      </p:nvGrpSpPr>
      <p:grpSpPr>
        <a:xfrm>
          <a:off x="0" y="0"/>
          <a:ext cx="0" cy="0"/>
          <a:chOff x="0" y="0"/>
          <a:chExt cx="0" cy="0"/>
        </a:xfrm>
      </p:grpSpPr>
      <p:sp>
        <p:nvSpPr>
          <p:cNvPr id="51" name="Google Shape;51;p1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 Optional">
  <p:cSld name="ONE_COLUMN_TEXT_1">
    <p:bg>
      <p:bgPr>
        <a:solidFill>
          <a:srgbClr val="A4C2F4"/>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1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 name="Google Shape;56;p1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half body">
  <p:cSld name="TITLE_AND_BODY_2">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63" name="Google Shape;63;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4" name="Google Shape;64;p1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sz="2000" baseline="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half body - Optional">
  <p:cSld name="ONE_COLUMN_TEXT_1_1">
    <p:bg>
      <p:bgPr>
        <a:solidFill>
          <a:srgbClr val="A4C2F4"/>
        </a:solidFill>
        <a:effectLst/>
      </p:bgPr>
    </p:bg>
    <p:spTree>
      <p:nvGrpSpPr>
        <p:cNvPr id="1" name="Shape 65"/>
        <p:cNvGrpSpPr/>
        <p:nvPr/>
      </p:nvGrpSpPr>
      <p:grpSpPr>
        <a:xfrm>
          <a:off x="0" y="0"/>
          <a:ext cx="0" cy="0"/>
          <a:chOff x="0" y="0"/>
          <a:chExt cx="0" cy="0"/>
        </a:xfrm>
      </p:grpSpPr>
      <p:sp>
        <p:nvSpPr>
          <p:cNvPr id="66" name="Google Shape;6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7" name="Google Shape;67;p1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 name="Google Shape;68;p16"/>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20" name="Google Shape;20;p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sz="2000" baseline="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dirty="0"/>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5" name="Google Shape;25;p5"/>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6" name="Google Shape;26;p5"/>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2" name="Google Shape;32;p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33" name="Google Shape;33;p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USTOM">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36" name="Google Shape;36;p8"/>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a:bodyPr>
          <a:lstStyle>
            <a:lvl1pPr marL="457200" lvl="0" indent="-317500" algn="ctr" rtl="0">
              <a:spcBef>
                <a:spcPts val="0"/>
              </a:spcBef>
              <a:spcAft>
                <a:spcPts val="0"/>
              </a:spcAft>
              <a:buSzPts val="1400"/>
              <a:buChar char="●"/>
              <a:defRPr sz="1400"/>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 Optional">
  <p:cSld name="SECTION_HEADER_1">
    <p:bg>
      <p:bgPr>
        <a:solidFill>
          <a:srgbClr val="A4C2F4"/>
        </a:solidFill>
        <a:effectLst/>
      </p:bgPr>
    </p:bg>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 Optional">
  <p:cSld name="TITLE_AND_BODY_1">
    <p:bg>
      <p:bgPr>
        <a:solidFill>
          <a:srgbClr val="A4C2F4"/>
        </a:solidFill>
        <a:effectLst/>
      </p:bgPr>
    </p:bg>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4" name="Google Shape;44;p1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 Optional">
  <p:cSld name="TITLE_AND_TWO_COLUMNS_1">
    <p:bg>
      <p:bgPr>
        <a:solidFill>
          <a:srgbClr val="A4C2F4"/>
        </a:solidFill>
        <a:effectLst/>
      </p:bgPr>
    </p:bg>
    <p:spTree>
      <p:nvGrpSpPr>
        <p:cNvPr id="1" name="Shape 45"/>
        <p:cNvGrpSpPr/>
        <p:nvPr/>
      </p:nvGrpSpPr>
      <p:grpSpPr>
        <a:xfrm>
          <a:off x="0" y="0"/>
          <a:ext cx="0" cy="0"/>
          <a:chOff x="0" y="0"/>
          <a:chExt cx="0" cy="0"/>
        </a:xfrm>
      </p:grpSpPr>
      <p:sp>
        <p:nvSpPr>
          <p:cNvPr id="46" name="Google Shape;46;p1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11"/>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9" name="Google Shape;49;p11"/>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2700" y="27087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198500" y="124682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1"/>
              </a:buClr>
              <a:buSzPts val="1800"/>
              <a:buChar char="●"/>
              <a:defRPr sz="1800">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0" name="Google Shape;10;p1"/>
          <p:cNvSpPr/>
          <p:nvPr/>
        </p:nvSpPr>
        <p:spPr>
          <a:xfrm>
            <a:off x="7628700" y="1017725"/>
            <a:ext cx="1515300" cy="111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600" b="1">
                <a:solidFill>
                  <a:srgbClr val="FFFFFF"/>
                </a:solidFill>
              </a:rPr>
              <a:t>Fall 2022</a:t>
            </a:r>
            <a:endParaRPr sz="600" b="1">
              <a:solidFill>
                <a:srgbClr val="FFFFFF"/>
              </a:solidFill>
            </a:endParaRPr>
          </a:p>
        </p:txBody>
      </p:sp>
      <p:sp>
        <p:nvSpPr>
          <p:cNvPr id="2" name="Google Shape;9;p1">
            <a:extLst>
              <a:ext uri="{FF2B5EF4-FFF2-40B4-BE49-F238E27FC236}">
                <a16:creationId xmlns:a16="http://schemas.microsoft.com/office/drawing/2014/main" id="{17BF1608-36E0-D920-37D4-F357E5D7A135}"/>
              </a:ext>
            </a:extLst>
          </p:cNvPr>
          <p:cNvSpPr/>
          <p:nvPr userDrawn="1"/>
        </p:nvSpPr>
        <p:spPr>
          <a:xfrm>
            <a:off x="0" y="879679"/>
            <a:ext cx="9144000" cy="276092"/>
          </a:xfrm>
          <a:prstGeom prst="rect">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dirty="0">
                <a:solidFill>
                  <a:schemeClr val="lt1"/>
                </a:solidFill>
              </a:rPr>
              <a:t>ITIS 6200 / 8200</a:t>
            </a:r>
            <a:endParaRPr sz="1200" b="1" dirty="0">
              <a:solidFill>
                <a:schemeClr val="lt1"/>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500" b="0" i="0" u="none" strike="noStrike" cap="none" baseline="0">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baseline="0">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0.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79" name="Google Shape;79;p18"/>
          <p:cNvPicPr preferRelativeResize="0"/>
          <p:nvPr/>
        </p:nvPicPr>
        <p:blipFill rotWithShape="1">
          <a:blip r:embed="rId3">
            <a:alphaModFix/>
          </a:blip>
          <a:srcRect l="72190" t="33595" r="11724" b="44093"/>
          <a:stretch/>
        </p:blipFill>
        <p:spPr>
          <a:xfrm>
            <a:off x="0" y="1138650"/>
            <a:ext cx="9144000" cy="4004850"/>
          </a:xfrm>
          <a:prstGeom prst="rect">
            <a:avLst/>
          </a:prstGeom>
          <a:noFill/>
          <a:ln>
            <a:noFill/>
          </a:ln>
        </p:spPr>
      </p:pic>
      <p:sp>
        <p:nvSpPr>
          <p:cNvPr id="80" name="Google Shape;80;p1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Announcements</a:t>
            </a:r>
            <a:endParaRPr/>
          </a:p>
        </p:txBody>
      </p:sp>
      <p:sp>
        <p:nvSpPr>
          <p:cNvPr id="81" name="Google Shape;81;p18"/>
          <p:cNvSpPr txBox="1">
            <a:spLocks noGrp="1"/>
          </p:cNvSpPr>
          <p:nvPr>
            <p:ph type="body" idx="1"/>
          </p:nvPr>
        </p:nvSpPr>
        <p:spPr>
          <a:xfrm>
            <a:off x="389202" y="1258275"/>
            <a:ext cx="6114283"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Complete Homework 0 if you haven’t</a:t>
            </a:r>
          </a:p>
          <a:p>
            <a:pPr marL="114300" lvl="0" indent="0" algn="l" rtl="0">
              <a:spcBef>
                <a:spcPts val="0"/>
              </a:spcBef>
              <a:spcAft>
                <a:spcPts val="0"/>
              </a:spcAft>
              <a:buSzPts val="1800"/>
              <a:buNone/>
            </a:pPr>
            <a:endParaRPr lang="en" dirty="0"/>
          </a:p>
          <a:p>
            <a:pPr marL="457200" lvl="0" indent="-342900" algn="l" rtl="0">
              <a:spcBef>
                <a:spcPts val="0"/>
              </a:spcBef>
              <a:spcAft>
                <a:spcPts val="0"/>
              </a:spcAft>
              <a:buSzPts val="1800"/>
              <a:buChar char="●"/>
            </a:pPr>
            <a:r>
              <a:rPr lang="en" dirty="0"/>
              <a:t>T</a:t>
            </a:r>
            <a:r>
              <a:rPr lang="en" sz="2000" dirty="0"/>
              <a:t>eaching feedback welcome</a:t>
            </a:r>
            <a:endParaRPr sz="2000" dirty="0"/>
          </a:p>
        </p:txBody>
      </p:sp>
      <p:sp>
        <p:nvSpPr>
          <p:cNvPr id="82" name="Google Shape;8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Keys</a:t>
            </a:r>
            <a:endParaRPr/>
          </a:p>
        </p:txBody>
      </p:sp>
      <p:sp>
        <p:nvSpPr>
          <p:cNvPr id="380" name="Google Shape;380;p49"/>
          <p:cNvSpPr txBox="1">
            <a:spLocks noGrp="1"/>
          </p:cNvSpPr>
          <p:nvPr>
            <p:ph type="body" idx="1"/>
          </p:nvPr>
        </p:nvSpPr>
        <p:spPr>
          <a:xfrm>
            <a:off x="360660" y="1246824"/>
            <a:ext cx="7765338" cy="3539359"/>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2000" dirty="0"/>
              <a:t>The most basic building block of any cryptographic scheme: The </a:t>
            </a:r>
            <a:r>
              <a:rPr lang="en" sz="2000" b="1" dirty="0"/>
              <a:t>key</a:t>
            </a:r>
            <a:endParaRPr sz="2000" b="1" dirty="0"/>
          </a:p>
          <a:p>
            <a:pPr marL="457200" lvl="0" indent="-342900" algn="l" rtl="0">
              <a:spcBef>
                <a:spcPts val="0"/>
              </a:spcBef>
              <a:spcAft>
                <a:spcPts val="0"/>
              </a:spcAft>
              <a:buSzPts val="1800"/>
              <a:buChar char="●"/>
            </a:pPr>
            <a:r>
              <a:rPr lang="en" sz="2000" dirty="0"/>
              <a:t>We use the key in our algorithms to secure messages</a:t>
            </a:r>
            <a:endParaRPr sz="2000" dirty="0"/>
          </a:p>
          <a:p>
            <a:pPr marL="457200" lvl="0" indent="-342900" algn="l" rtl="0">
              <a:spcBef>
                <a:spcPts val="0"/>
              </a:spcBef>
              <a:spcAft>
                <a:spcPts val="0"/>
              </a:spcAft>
              <a:buSzPts val="1800"/>
              <a:buChar char="●"/>
            </a:pPr>
            <a:r>
              <a:rPr lang="en" sz="2000" dirty="0"/>
              <a:t>Two models of keys:</a:t>
            </a:r>
            <a:endParaRPr sz="2000" dirty="0"/>
          </a:p>
          <a:p>
            <a:pPr marL="914400" lvl="1" indent="-317500" algn="l" rtl="0">
              <a:spcBef>
                <a:spcPts val="0"/>
              </a:spcBef>
              <a:spcAft>
                <a:spcPts val="0"/>
              </a:spcAft>
              <a:buSzPts val="1400"/>
              <a:buChar char="○"/>
            </a:pPr>
            <a:r>
              <a:rPr lang="en" sz="1600" b="1" dirty="0"/>
              <a:t>Symmetric key model</a:t>
            </a:r>
            <a:r>
              <a:rPr lang="en" sz="1600" dirty="0"/>
              <a:t>: Alice and Bob both know the value of the same secret key.</a:t>
            </a:r>
          </a:p>
          <a:p>
            <a:pPr lvl="2"/>
            <a:r>
              <a:rPr lang="en" sz="1600" dirty="0"/>
              <a:t>Example: One-time pad, AES encryption</a:t>
            </a:r>
            <a:endParaRPr sz="1600" dirty="0"/>
          </a:p>
          <a:p>
            <a:pPr marL="914400" lvl="1" indent="-317500" algn="l" rtl="0">
              <a:spcBef>
                <a:spcPts val="0"/>
              </a:spcBef>
              <a:spcAft>
                <a:spcPts val="0"/>
              </a:spcAft>
              <a:buSzPts val="1400"/>
              <a:buChar char="○"/>
            </a:pPr>
            <a:r>
              <a:rPr lang="en" sz="1600" b="1" dirty="0"/>
              <a:t>Asymmetric key model</a:t>
            </a:r>
            <a:r>
              <a:rPr lang="en" sz="1600" dirty="0"/>
              <a:t>: Everybody has two keys, a secret key and a public key.</a:t>
            </a:r>
            <a:endParaRPr sz="1600" dirty="0"/>
          </a:p>
          <a:p>
            <a:pPr marL="1371600" lvl="2" indent="-317500" algn="l" rtl="0">
              <a:spcBef>
                <a:spcPts val="0"/>
              </a:spcBef>
              <a:spcAft>
                <a:spcPts val="0"/>
              </a:spcAft>
              <a:buSzPts val="1400"/>
              <a:buChar char="■"/>
            </a:pPr>
            <a:r>
              <a:rPr lang="en" sz="1600" dirty="0"/>
              <a:t>Example: RSA encryption</a:t>
            </a:r>
            <a:endParaRPr sz="1600" dirty="0"/>
          </a:p>
        </p:txBody>
      </p:sp>
      <p:sp>
        <p:nvSpPr>
          <p:cNvPr id="381" name="Google Shape;381;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This principle is closely related to Shannon’s Maxim</a:t>
            </a:r>
            <a:endParaRPr dirty="0"/>
          </a:p>
          <a:p>
            <a:pPr marL="914400" lvl="1" indent="-317500" algn="l" rtl="0">
              <a:spcBef>
                <a:spcPts val="0"/>
              </a:spcBef>
              <a:spcAft>
                <a:spcPts val="0"/>
              </a:spcAft>
              <a:buSzPts val="1400"/>
              <a:buChar char="○"/>
            </a:pPr>
            <a:r>
              <a:rPr lang="en" sz="1600" dirty="0"/>
              <a:t>Don’t use security through obscurity. Assume the attacker knows the system.</a:t>
            </a:r>
            <a:endParaRPr sz="1600" dirty="0"/>
          </a:p>
          <a:p>
            <a:pPr marL="457200" lvl="0" indent="-342900" algn="l" rtl="0">
              <a:spcBef>
                <a:spcPts val="0"/>
              </a:spcBef>
              <a:spcAft>
                <a:spcPts val="0"/>
              </a:spcAft>
              <a:buSzPts val="1800"/>
              <a:buChar char="●"/>
            </a:pPr>
            <a:r>
              <a:rPr lang="en" dirty="0" err="1"/>
              <a:t>Kerckhoff’s</a:t>
            </a:r>
            <a:r>
              <a:rPr lang="en" dirty="0"/>
              <a:t> principle says:</a:t>
            </a:r>
            <a:endParaRPr dirty="0"/>
          </a:p>
          <a:p>
            <a:pPr marL="914400" lvl="1" indent="-317500" algn="l" rtl="0">
              <a:spcBef>
                <a:spcPts val="0"/>
              </a:spcBef>
              <a:spcAft>
                <a:spcPts val="0"/>
              </a:spcAft>
              <a:buSzPts val="1400"/>
              <a:buChar char="○"/>
            </a:pPr>
            <a:r>
              <a:rPr lang="en" dirty="0"/>
              <a:t>Cryptosystems should remain secure even when the attacker knows all internal details of the system</a:t>
            </a:r>
            <a:endParaRPr dirty="0"/>
          </a:p>
          <a:p>
            <a:pPr marL="914400" lvl="1" indent="-317500" algn="l" rtl="0">
              <a:spcBef>
                <a:spcPts val="0"/>
              </a:spcBef>
              <a:spcAft>
                <a:spcPts val="0"/>
              </a:spcAft>
              <a:buSzPts val="1400"/>
              <a:buChar char="○"/>
            </a:pPr>
            <a:r>
              <a:rPr lang="en" dirty="0"/>
              <a:t>The key should be the only thing that must be kept secret</a:t>
            </a:r>
            <a:endParaRPr dirty="0"/>
          </a:p>
          <a:p>
            <a:pPr marL="914400" lvl="1" indent="-317500" algn="l" rtl="0">
              <a:spcBef>
                <a:spcPts val="0"/>
              </a:spcBef>
              <a:spcAft>
                <a:spcPts val="0"/>
              </a:spcAft>
              <a:buSzPts val="1400"/>
              <a:buChar char="○"/>
            </a:pPr>
            <a:r>
              <a:rPr lang="en" dirty="0"/>
              <a:t>The system should be designed to make it easy to change keys that are leaked (or suspected to be leaked)</a:t>
            </a:r>
            <a:endParaRPr dirty="0"/>
          </a:p>
          <a:p>
            <a:pPr marL="1371600" lvl="2" indent="-317500" algn="l" rtl="0">
              <a:spcBef>
                <a:spcPts val="0"/>
              </a:spcBef>
              <a:spcAft>
                <a:spcPts val="0"/>
              </a:spcAft>
              <a:buSzPts val="1400"/>
              <a:buChar char="■"/>
            </a:pPr>
            <a:r>
              <a:rPr lang="en" dirty="0"/>
              <a:t>If your secrets are leaked, it is usually a lot easier to change the key than to replace every instance of the running software</a:t>
            </a:r>
            <a:endParaRPr dirty="0"/>
          </a:p>
          <a:p>
            <a:pPr marL="457200" lvl="0" indent="-342900" algn="l" rtl="0">
              <a:spcBef>
                <a:spcPts val="0"/>
              </a:spcBef>
              <a:spcAft>
                <a:spcPts val="0"/>
              </a:spcAft>
              <a:buSzPts val="1800"/>
              <a:buChar char="●"/>
            </a:pPr>
            <a:r>
              <a:rPr lang="en" dirty="0"/>
              <a:t>Our assumption: The attacker knows all the algorithms we use. The only information the attacker is missing is the secret key(s).</a:t>
            </a:r>
            <a:endParaRPr dirty="0"/>
          </a:p>
        </p:txBody>
      </p:sp>
      <p:sp>
        <p:nvSpPr>
          <p:cNvPr id="388" name="Google Shape;388;p5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Kerckhoff’s Principle</a:t>
            </a:r>
            <a:endParaRPr/>
          </a:p>
        </p:txBody>
      </p:sp>
      <p:sp>
        <p:nvSpPr>
          <p:cNvPr id="389" name="Google Shape;389;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7">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1"/>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1"/>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Confidentiality</a:t>
            </a:r>
            <a:endParaRPr/>
          </a:p>
        </p:txBody>
      </p:sp>
      <p:sp>
        <p:nvSpPr>
          <p:cNvPr id="397" name="Google Shape;397;p51"/>
          <p:cNvSpPr txBox="1">
            <a:spLocks noGrp="1"/>
          </p:cNvSpPr>
          <p:nvPr>
            <p:ph type="body" idx="1"/>
          </p:nvPr>
        </p:nvSpPr>
        <p:spPr>
          <a:xfrm>
            <a:off x="198500" y="1246824"/>
            <a:ext cx="8642570" cy="1908701"/>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dirty="0"/>
              <a:t>Confidentiality</a:t>
            </a:r>
            <a:r>
              <a:rPr lang="en" dirty="0"/>
              <a:t>: An adversary cannot </a:t>
            </a:r>
            <a:r>
              <a:rPr lang="en" i="1" dirty="0"/>
              <a:t>read</a:t>
            </a:r>
            <a:r>
              <a:rPr lang="en" dirty="0"/>
              <a:t> our messages.</a:t>
            </a:r>
            <a:endParaRPr dirty="0"/>
          </a:p>
          <a:p>
            <a:pPr marL="457200" lvl="0" indent="-342900" algn="l" rtl="0">
              <a:spcBef>
                <a:spcPts val="0"/>
              </a:spcBef>
              <a:spcAft>
                <a:spcPts val="0"/>
              </a:spcAft>
              <a:buSzPts val="1800"/>
              <a:buChar char="●"/>
            </a:pPr>
            <a:r>
              <a:rPr lang="en" dirty="0"/>
              <a:t>Analogy: Locking and unlocking the message</a:t>
            </a:r>
            <a:endParaRPr dirty="0"/>
          </a:p>
          <a:p>
            <a:pPr marL="914400" lvl="1" indent="-317500" algn="l" rtl="0">
              <a:spcBef>
                <a:spcPts val="0"/>
              </a:spcBef>
              <a:spcAft>
                <a:spcPts val="0"/>
              </a:spcAft>
              <a:buSzPts val="1400"/>
              <a:buChar char="○"/>
            </a:pPr>
            <a:r>
              <a:rPr lang="en" dirty="0"/>
              <a:t>Alice uses the key to lock the message in a box</a:t>
            </a:r>
            <a:endParaRPr dirty="0"/>
          </a:p>
          <a:p>
            <a:pPr marL="914400" lvl="1" indent="-317500" algn="l" rtl="0">
              <a:spcBef>
                <a:spcPts val="0"/>
              </a:spcBef>
              <a:spcAft>
                <a:spcPts val="0"/>
              </a:spcAft>
              <a:buSzPts val="1400"/>
              <a:buChar char="○"/>
            </a:pPr>
            <a:r>
              <a:rPr lang="en" dirty="0"/>
              <a:t>Alice sends the message (locked in the box) over the insecure channel</a:t>
            </a:r>
            <a:endParaRPr dirty="0"/>
          </a:p>
          <a:p>
            <a:pPr marL="914400" lvl="1" indent="-317500" algn="l" rtl="0">
              <a:spcBef>
                <a:spcPts val="0"/>
              </a:spcBef>
              <a:spcAft>
                <a:spcPts val="0"/>
              </a:spcAft>
              <a:buSzPts val="1400"/>
              <a:buChar char="○"/>
            </a:pPr>
            <a:r>
              <a:rPr lang="en" dirty="0"/>
              <a:t>Eve sees the locked box, but cannot access the message without the key</a:t>
            </a:r>
            <a:endParaRPr dirty="0"/>
          </a:p>
          <a:p>
            <a:pPr marL="914400" lvl="1" indent="-317500" algn="l" rtl="0">
              <a:spcBef>
                <a:spcPts val="0"/>
              </a:spcBef>
              <a:spcAft>
                <a:spcPts val="0"/>
              </a:spcAft>
              <a:buSzPts val="1400"/>
              <a:buChar char="○"/>
            </a:pPr>
            <a:r>
              <a:rPr lang="en" dirty="0"/>
              <a:t>Bob receives the message (locked in the box) and uses the key to unlock the message</a:t>
            </a:r>
            <a:endParaRPr dirty="0"/>
          </a:p>
        </p:txBody>
      </p:sp>
      <p:sp>
        <p:nvSpPr>
          <p:cNvPr id="398" name="Google Shape;398;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
        <p:nvSpPr>
          <p:cNvPr id="399" name="Google Shape;399;p51"/>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400" name="Google Shape;400;p51"/>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01" name="Google Shape;401;p51"/>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Lock</a:t>
            </a:r>
            <a:endParaRPr/>
          </a:p>
        </p:txBody>
      </p:sp>
      <p:cxnSp>
        <p:nvCxnSpPr>
          <p:cNvPr id="402" name="Google Shape;402;p51"/>
          <p:cNvCxnSpPr>
            <a:stCxn id="400" idx="2"/>
            <a:endCxn id="401"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03" name="Google Shape;403;p51"/>
          <p:cNvCxnSpPr>
            <a:endCxn id="401"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04" name="Google Shape;404;p51"/>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 in locked box</a:t>
            </a:r>
            <a:endParaRPr/>
          </a:p>
        </p:txBody>
      </p:sp>
      <p:cxnSp>
        <p:nvCxnSpPr>
          <p:cNvPr id="405" name="Google Shape;405;p51"/>
          <p:cNvCxnSpPr>
            <a:stCxn id="401" idx="3"/>
            <a:endCxn id="404"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06" name="Google Shape;406;p51"/>
          <p:cNvCxnSpPr>
            <a:stCxn id="404" idx="3"/>
            <a:endCxn id="407"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08" name="Google Shape;408;p51"/>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07" name="Google Shape;407;p51"/>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Unlock</a:t>
            </a:r>
            <a:endParaRPr/>
          </a:p>
        </p:txBody>
      </p:sp>
      <p:cxnSp>
        <p:nvCxnSpPr>
          <p:cNvPr id="409" name="Google Shape;409;p51"/>
          <p:cNvCxnSpPr>
            <a:stCxn id="408" idx="2"/>
            <a:endCxn id="407"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10" name="Google Shape;410;p51"/>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11" name="Google Shape;411;p51"/>
          <p:cNvCxnSpPr>
            <a:stCxn id="407" idx="3"/>
            <a:endCxn id="410"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12" name="Google Shape;412;p51"/>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13" name="Google Shape;413;p51"/>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14" name="Google Shape;414;p51"/>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5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Confidentiality</a:t>
            </a:r>
            <a:endParaRPr/>
          </a:p>
        </p:txBody>
      </p:sp>
      <p:sp>
        <p:nvSpPr>
          <p:cNvPr id="420" name="Google Shape;420;p52"/>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dirty="0"/>
              <a:t>Schemes provide confidentiality by </a:t>
            </a:r>
            <a:r>
              <a:rPr lang="en" b="1" dirty="0"/>
              <a:t>encrypting</a:t>
            </a:r>
            <a:r>
              <a:rPr lang="en" dirty="0"/>
              <a:t> messages</a:t>
            </a:r>
            <a:endParaRPr dirty="0"/>
          </a:p>
          <a:p>
            <a:pPr marL="914400" lvl="1" indent="-317500" algn="l" rtl="0">
              <a:spcBef>
                <a:spcPts val="0"/>
              </a:spcBef>
              <a:spcAft>
                <a:spcPts val="0"/>
              </a:spcAft>
              <a:buSzPts val="1400"/>
              <a:buChar char="○"/>
            </a:pPr>
            <a:r>
              <a:rPr lang="en" dirty="0"/>
              <a:t>Alice uses the key to </a:t>
            </a:r>
            <a:r>
              <a:rPr lang="en" b="1" dirty="0"/>
              <a:t>encrypt </a:t>
            </a:r>
            <a:r>
              <a:rPr lang="en" dirty="0"/>
              <a:t>the message: Change the message into a scrambled form</a:t>
            </a:r>
            <a:endParaRPr dirty="0"/>
          </a:p>
          <a:p>
            <a:pPr marL="914400" lvl="1" indent="-317500" algn="l" rtl="0">
              <a:spcBef>
                <a:spcPts val="0"/>
              </a:spcBef>
              <a:spcAft>
                <a:spcPts val="0"/>
              </a:spcAft>
              <a:buSzPts val="1400"/>
              <a:buChar char="○"/>
            </a:pPr>
            <a:r>
              <a:rPr lang="en" dirty="0"/>
              <a:t>Alice sends the encrypted message over the insecure channel</a:t>
            </a:r>
            <a:endParaRPr dirty="0"/>
          </a:p>
          <a:p>
            <a:pPr marL="914400" lvl="1" indent="-317500" algn="l" rtl="0">
              <a:spcBef>
                <a:spcPts val="0"/>
              </a:spcBef>
              <a:spcAft>
                <a:spcPts val="0"/>
              </a:spcAft>
              <a:buSzPts val="1400"/>
              <a:buChar char="○"/>
            </a:pPr>
            <a:r>
              <a:rPr lang="en" dirty="0"/>
              <a:t>Eve sees the encrypted message, but cannot figure out the original message without the key</a:t>
            </a:r>
            <a:endParaRPr dirty="0"/>
          </a:p>
          <a:p>
            <a:pPr marL="914400" lvl="1" indent="-317500" algn="l" rtl="0">
              <a:spcBef>
                <a:spcPts val="0"/>
              </a:spcBef>
              <a:spcAft>
                <a:spcPts val="0"/>
              </a:spcAft>
              <a:buSzPts val="1400"/>
              <a:buChar char="○"/>
            </a:pPr>
            <a:r>
              <a:rPr lang="en" dirty="0"/>
              <a:t>Bob receives the encrypted message and uses the key to </a:t>
            </a:r>
            <a:r>
              <a:rPr lang="en" b="1" dirty="0"/>
              <a:t>decrypt</a:t>
            </a:r>
            <a:r>
              <a:rPr lang="en" dirty="0"/>
              <a:t> the message back into its original form</a:t>
            </a:r>
            <a:endParaRPr dirty="0"/>
          </a:p>
        </p:txBody>
      </p:sp>
      <p:sp>
        <p:nvSpPr>
          <p:cNvPr id="421" name="Google Shape;421;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
        <p:nvSpPr>
          <p:cNvPr id="422" name="Google Shape;422;p52"/>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2"/>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2"/>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425" name="Google Shape;425;p52"/>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26" name="Google Shape;426;p52"/>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427" name="Google Shape;427;p52"/>
          <p:cNvCxnSpPr>
            <a:stCxn id="425" idx="2"/>
            <a:endCxn id="426"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28" name="Google Shape;428;p52"/>
          <p:cNvCxnSpPr>
            <a:endCxn id="426"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29" name="Google Shape;429;p52"/>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Encrypted Message</a:t>
            </a:r>
            <a:endParaRPr/>
          </a:p>
        </p:txBody>
      </p:sp>
      <p:cxnSp>
        <p:nvCxnSpPr>
          <p:cNvPr id="430" name="Google Shape;430;p52"/>
          <p:cNvCxnSpPr>
            <a:stCxn id="426" idx="3"/>
            <a:endCxn id="429"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31" name="Google Shape;431;p52"/>
          <p:cNvCxnSpPr>
            <a:stCxn id="429" idx="3"/>
            <a:endCxn id="432"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33" name="Google Shape;433;p52"/>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32" name="Google Shape;432;p52"/>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434" name="Google Shape;434;p52"/>
          <p:cNvCxnSpPr>
            <a:stCxn id="433" idx="2"/>
            <a:endCxn id="432"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35" name="Google Shape;435;p52"/>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36" name="Google Shape;436;p52"/>
          <p:cNvCxnSpPr>
            <a:stCxn id="432" idx="3"/>
            <a:endCxn id="435"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37" name="Google Shape;437;p52"/>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38" name="Google Shape;438;p52"/>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39" name="Google Shape;439;p52"/>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Confidentiality</a:t>
            </a:r>
            <a:endParaRPr/>
          </a:p>
        </p:txBody>
      </p:sp>
      <p:sp>
        <p:nvSpPr>
          <p:cNvPr id="445" name="Google Shape;445;p53"/>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dirty="0"/>
              <a:t>Plaintext</a:t>
            </a:r>
            <a:r>
              <a:rPr lang="en" dirty="0"/>
              <a:t>: The original message</a:t>
            </a:r>
            <a:endParaRPr dirty="0"/>
          </a:p>
          <a:p>
            <a:pPr marL="457200" lvl="0" indent="-342900" algn="l" rtl="0">
              <a:spcBef>
                <a:spcPts val="0"/>
              </a:spcBef>
              <a:spcAft>
                <a:spcPts val="0"/>
              </a:spcAft>
              <a:buSzPts val="1800"/>
              <a:buChar char="●"/>
            </a:pPr>
            <a:r>
              <a:rPr lang="en" b="1" dirty="0"/>
              <a:t>Ciphertext</a:t>
            </a:r>
            <a:r>
              <a:rPr lang="en" dirty="0"/>
              <a:t>: The encrypted message</a:t>
            </a:r>
            <a:endParaRPr dirty="0"/>
          </a:p>
        </p:txBody>
      </p:sp>
      <p:sp>
        <p:nvSpPr>
          <p:cNvPr id="446" name="Google Shape;446;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
        <p:nvSpPr>
          <p:cNvPr id="447" name="Google Shape;447;p53"/>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3"/>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3"/>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450" name="Google Shape;450;p53"/>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51" name="Google Shape;451;p53"/>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452" name="Google Shape;452;p53"/>
          <p:cNvCxnSpPr>
            <a:stCxn id="450" idx="2"/>
            <a:endCxn id="451"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53" name="Google Shape;453;p53"/>
          <p:cNvCxnSpPr>
            <a:endCxn id="451"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54" name="Google Shape;454;p53"/>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455" name="Google Shape;455;p53"/>
          <p:cNvCxnSpPr>
            <a:stCxn id="451" idx="3"/>
            <a:endCxn id="454"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56" name="Google Shape;456;p53"/>
          <p:cNvCxnSpPr>
            <a:stCxn id="454" idx="3"/>
            <a:endCxn id="457"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58" name="Google Shape;458;p53"/>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57" name="Google Shape;457;p53"/>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459" name="Google Shape;459;p53"/>
          <p:cNvCxnSpPr>
            <a:stCxn id="458" idx="2"/>
            <a:endCxn id="457"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60" name="Google Shape;460;p53"/>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461" name="Google Shape;461;p53"/>
          <p:cNvCxnSpPr>
            <a:stCxn id="457" idx="3"/>
            <a:endCxn id="460"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62" name="Google Shape;462;p53"/>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63" name="Google Shape;463;p53"/>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64" name="Google Shape;464;p53"/>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4"/>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4"/>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Integrity (and Authenticity)</a:t>
            </a:r>
            <a:endParaRPr/>
          </a:p>
        </p:txBody>
      </p:sp>
      <p:sp>
        <p:nvSpPr>
          <p:cNvPr id="472" name="Google Shape;472;p54"/>
          <p:cNvSpPr txBox="1">
            <a:spLocks noGrp="1"/>
          </p:cNvSpPr>
          <p:nvPr>
            <p:ph type="body" idx="1"/>
          </p:nvPr>
        </p:nvSpPr>
        <p:spPr>
          <a:xfrm>
            <a:off x="198500" y="1246824"/>
            <a:ext cx="8615986" cy="1955875"/>
          </a:xfrm>
          <a:prstGeom prst="rect">
            <a:avLst/>
          </a:prstGeom>
        </p:spPr>
        <p:txBody>
          <a:bodyPr spcFirstLastPara="1" wrap="square" lIns="91425" tIns="91425" rIns="91425" bIns="91425" anchor="t" anchorCtr="0">
            <a:normAutofit fontScale="92500" lnSpcReduction="20000"/>
          </a:bodyPr>
          <a:lstStyle/>
          <a:p>
            <a:pPr marL="457200" lvl="0" indent="-334327" algn="l" rtl="0">
              <a:spcBef>
                <a:spcPts val="0"/>
              </a:spcBef>
              <a:spcAft>
                <a:spcPts val="0"/>
              </a:spcAft>
              <a:buSzPct val="100000"/>
              <a:buChar char="●"/>
            </a:pPr>
            <a:r>
              <a:rPr lang="en" b="1" dirty="0"/>
              <a:t>Integrity</a:t>
            </a:r>
            <a:r>
              <a:rPr lang="en" dirty="0"/>
              <a:t>: An adversary cannot </a:t>
            </a:r>
            <a:r>
              <a:rPr lang="en" i="1" dirty="0"/>
              <a:t>change</a:t>
            </a:r>
            <a:r>
              <a:rPr lang="en" dirty="0"/>
              <a:t> our messages without being detected.</a:t>
            </a:r>
            <a:endParaRPr dirty="0"/>
          </a:p>
          <a:p>
            <a:pPr marL="457200" lvl="0" indent="-334327" algn="l" rtl="0">
              <a:spcBef>
                <a:spcPts val="0"/>
              </a:spcBef>
              <a:spcAft>
                <a:spcPts val="0"/>
              </a:spcAft>
              <a:buSzPct val="100000"/>
              <a:buChar char="●"/>
            </a:pPr>
            <a:r>
              <a:rPr lang="en" dirty="0"/>
              <a:t>Analogy: Adding a seal on the message</a:t>
            </a:r>
            <a:endParaRPr dirty="0"/>
          </a:p>
          <a:p>
            <a:pPr marL="914400" lvl="1" indent="-310832" algn="l" rtl="0">
              <a:spcBef>
                <a:spcPts val="0"/>
              </a:spcBef>
              <a:spcAft>
                <a:spcPts val="0"/>
              </a:spcAft>
              <a:buSzPct val="100000"/>
              <a:buChar char="○"/>
            </a:pPr>
            <a:r>
              <a:rPr lang="en" dirty="0"/>
              <a:t>Alice uses the key to add a special seal on the message (e.g. puts tape on the envelope)</a:t>
            </a:r>
            <a:endParaRPr dirty="0"/>
          </a:p>
          <a:p>
            <a:pPr marL="914400" lvl="1" indent="-310832" algn="l" rtl="0">
              <a:spcBef>
                <a:spcPts val="0"/>
              </a:spcBef>
              <a:spcAft>
                <a:spcPts val="0"/>
              </a:spcAft>
              <a:buSzPct val="100000"/>
              <a:buChar char="○"/>
            </a:pPr>
            <a:r>
              <a:rPr lang="en" dirty="0"/>
              <a:t>Alice sends the message and the seal over the insecure channel</a:t>
            </a:r>
            <a:endParaRPr dirty="0"/>
          </a:p>
          <a:p>
            <a:pPr marL="914400" lvl="1" indent="-310832" algn="l" rtl="0">
              <a:spcBef>
                <a:spcPts val="0"/>
              </a:spcBef>
              <a:spcAft>
                <a:spcPts val="0"/>
              </a:spcAft>
              <a:buSzPct val="100000"/>
              <a:buChar char="○"/>
            </a:pPr>
            <a:r>
              <a:rPr lang="en" dirty="0"/>
              <a:t>If Mallory tampers with the message, she’ll break the seal (e.g. break the tape on the envelope)</a:t>
            </a:r>
            <a:endParaRPr dirty="0"/>
          </a:p>
          <a:p>
            <a:pPr marL="914400" lvl="1" indent="-310832" algn="l" rtl="0">
              <a:spcBef>
                <a:spcPts val="0"/>
              </a:spcBef>
              <a:spcAft>
                <a:spcPts val="0"/>
              </a:spcAft>
              <a:buSzPct val="100000"/>
              <a:buChar char="○"/>
            </a:pPr>
            <a:r>
              <a:rPr lang="en" dirty="0"/>
              <a:t>Without the key, Mallory cannot create her own seal</a:t>
            </a:r>
            <a:endParaRPr dirty="0"/>
          </a:p>
          <a:p>
            <a:pPr marL="914400" lvl="1" indent="-310832" algn="l" rtl="0">
              <a:spcBef>
                <a:spcPts val="0"/>
              </a:spcBef>
              <a:spcAft>
                <a:spcPts val="0"/>
              </a:spcAft>
              <a:buSzPct val="100000"/>
              <a:buChar char="○"/>
            </a:pPr>
            <a:r>
              <a:rPr lang="en" dirty="0"/>
              <a:t>Bob receives the message and the seal and checks that the seal has not been broken</a:t>
            </a:r>
            <a:endParaRPr dirty="0"/>
          </a:p>
        </p:txBody>
      </p:sp>
      <p:sp>
        <p:nvSpPr>
          <p:cNvPr id="473" name="Google Shape;473;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
        <p:nvSpPr>
          <p:cNvPr id="474" name="Google Shape;474;p54"/>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475" name="Google Shape;475;p54"/>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76" name="Google Shape;476;p54"/>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Create Seal</a:t>
            </a:r>
            <a:endParaRPr/>
          </a:p>
        </p:txBody>
      </p:sp>
      <p:cxnSp>
        <p:nvCxnSpPr>
          <p:cNvPr id="477" name="Google Shape;477;p54"/>
          <p:cNvCxnSpPr>
            <a:stCxn id="475" idx="2"/>
            <a:endCxn id="476"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78" name="Google Shape;478;p54"/>
          <p:cNvCxnSpPr>
            <a:endCxn id="476"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79" name="Google Shape;479;p54"/>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80" name="Google Shape;480;p54"/>
          <p:cNvCxnSpPr>
            <a:stCxn id="476" idx="3"/>
            <a:endCxn id="479"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81" name="Google Shape;481;p54"/>
          <p:cNvCxnSpPr>
            <a:stCxn id="479" idx="3"/>
            <a:endCxn id="482"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83" name="Google Shape;483;p54"/>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82" name="Google Shape;482;p54"/>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Check Seal</a:t>
            </a:r>
            <a:endParaRPr/>
          </a:p>
        </p:txBody>
      </p:sp>
      <p:cxnSp>
        <p:nvCxnSpPr>
          <p:cNvPr id="484" name="Google Shape;484;p54"/>
          <p:cNvCxnSpPr>
            <a:stCxn id="483" idx="2"/>
            <a:endCxn id="482"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85" name="Google Shape;485;p54"/>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86" name="Google Shape;486;p54"/>
          <p:cNvCxnSpPr>
            <a:stCxn id="482" idx="3"/>
            <a:endCxn id="485"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87" name="Google Shape;487;p54"/>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88" name="Google Shape;488;p54"/>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89" name="Google Shape;489;p54"/>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
        <p:nvSpPr>
          <p:cNvPr id="490" name="Google Shape;490;p54"/>
          <p:cNvSpPr/>
          <p:nvPr/>
        </p:nvSpPr>
        <p:spPr>
          <a:xfrm>
            <a:off x="3922500" y="4641800"/>
            <a:ext cx="1135200" cy="25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Seal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55"/>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5"/>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Integrity (and Authenticity)</a:t>
            </a:r>
            <a:endParaRPr/>
          </a:p>
        </p:txBody>
      </p:sp>
      <p:sp>
        <p:nvSpPr>
          <p:cNvPr id="498" name="Google Shape;498;p5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Schemes provide integrity by adding a </a:t>
            </a:r>
            <a:r>
              <a:rPr lang="en" b="1" dirty="0"/>
              <a:t>tag</a:t>
            </a:r>
            <a:r>
              <a:rPr lang="en" dirty="0"/>
              <a:t> or </a:t>
            </a:r>
            <a:r>
              <a:rPr lang="en" b="1" dirty="0"/>
              <a:t>signature</a:t>
            </a:r>
            <a:r>
              <a:rPr lang="en" dirty="0"/>
              <a:t> on messages</a:t>
            </a:r>
            <a:endParaRPr dirty="0"/>
          </a:p>
          <a:p>
            <a:pPr marL="914400" lvl="1" indent="-317500" algn="l" rtl="0">
              <a:spcBef>
                <a:spcPts val="0"/>
              </a:spcBef>
              <a:spcAft>
                <a:spcPts val="0"/>
              </a:spcAft>
              <a:buSzPts val="1400"/>
              <a:buChar char="○"/>
            </a:pPr>
            <a:r>
              <a:rPr lang="en" dirty="0"/>
              <a:t>Alice uses the key to generate a special tag for the message</a:t>
            </a:r>
            <a:endParaRPr dirty="0"/>
          </a:p>
          <a:p>
            <a:pPr marL="914400" lvl="1" indent="-317500" algn="l" rtl="0">
              <a:spcBef>
                <a:spcPts val="0"/>
              </a:spcBef>
              <a:spcAft>
                <a:spcPts val="0"/>
              </a:spcAft>
              <a:buSzPts val="1400"/>
              <a:buChar char="○"/>
            </a:pPr>
            <a:r>
              <a:rPr lang="en" dirty="0"/>
              <a:t>Alice sends the message and the tag over the insecure channel</a:t>
            </a:r>
            <a:endParaRPr dirty="0"/>
          </a:p>
          <a:p>
            <a:pPr marL="914400" lvl="1" indent="-317500" algn="l" rtl="0">
              <a:spcBef>
                <a:spcPts val="0"/>
              </a:spcBef>
              <a:spcAft>
                <a:spcPts val="0"/>
              </a:spcAft>
              <a:buSzPts val="1400"/>
              <a:buChar char="○"/>
            </a:pPr>
            <a:r>
              <a:rPr lang="en" dirty="0"/>
              <a:t>If Mallory tampers with the message, the tag will no longer be valid</a:t>
            </a:r>
            <a:endParaRPr dirty="0"/>
          </a:p>
          <a:p>
            <a:pPr marL="914400" lvl="1" indent="-317500" algn="l" rtl="0">
              <a:spcBef>
                <a:spcPts val="0"/>
              </a:spcBef>
              <a:spcAft>
                <a:spcPts val="0"/>
              </a:spcAft>
              <a:buSzPts val="1400"/>
              <a:buChar char="○"/>
            </a:pPr>
            <a:r>
              <a:rPr lang="en" dirty="0"/>
              <a:t>Bob receives the message and the tag and checks that the tag is still valid</a:t>
            </a:r>
            <a:endParaRPr dirty="0"/>
          </a:p>
        </p:txBody>
      </p:sp>
      <p:sp>
        <p:nvSpPr>
          <p:cNvPr id="499" name="Google Shape;499;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
        <p:nvSpPr>
          <p:cNvPr id="500" name="Google Shape;500;p55"/>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501" name="Google Shape;501;p55"/>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02" name="Google Shape;502;p55"/>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Create Tag</a:t>
            </a:r>
            <a:endParaRPr/>
          </a:p>
        </p:txBody>
      </p:sp>
      <p:cxnSp>
        <p:nvCxnSpPr>
          <p:cNvPr id="503" name="Google Shape;503;p55"/>
          <p:cNvCxnSpPr>
            <a:stCxn id="501" idx="2"/>
            <a:endCxn id="502"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504" name="Google Shape;504;p55"/>
          <p:cNvCxnSpPr>
            <a:endCxn id="502"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05" name="Google Shape;505;p55"/>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506" name="Google Shape;506;p55"/>
          <p:cNvCxnSpPr>
            <a:stCxn id="502" idx="3"/>
            <a:endCxn id="505"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507" name="Google Shape;507;p55"/>
          <p:cNvCxnSpPr>
            <a:stCxn id="505" idx="3"/>
            <a:endCxn id="508"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09" name="Google Shape;509;p55"/>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08" name="Google Shape;508;p55"/>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Check Tag</a:t>
            </a:r>
            <a:endParaRPr/>
          </a:p>
        </p:txBody>
      </p:sp>
      <p:cxnSp>
        <p:nvCxnSpPr>
          <p:cNvPr id="510" name="Google Shape;510;p55"/>
          <p:cNvCxnSpPr>
            <a:stCxn id="509" idx="2"/>
            <a:endCxn id="508"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511" name="Google Shape;511;p55"/>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512" name="Google Shape;512;p55"/>
          <p:cNvCxnSpPr>
            <a:stCxn id="508" idx="3"/>
            <a:endCxn id="511"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513" name="Google Shape;513;p55"/>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514" name="Google Shape;514;p55"/>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515" name="Google Shape;515;p55"/>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
        <p:nvSpPr>
          <p:cNvPr id="516" name="Google Shape;516;p55"/>
          <p:cNvSpPr/>
          <p:nvPr/>
        </p:nvSpPr>
        <p:spPr>
          <a:xfrm>
            <a:off x="3922500" y="4641800"/>
            <a:ext cx="1135200" cy="25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Tag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20"/>
        <p:cNvGrpSpPr/>
        <p:nvPr/>
      </p:nvGrpSpPr>
      <p:grpSpPr>
        <a:xfrm>
          <a:off x="0" y="0"/>
          <a:ext cx="0" cy="0"/>
          <a:chOff x="0" y="0"/>
          <a:chExt cx="0" cy="0"/>
        </a:xfrm>
      </p:grpSpPr>
      <p:sp>
        <p:nvSpPr>
          <p:cNvPr id="521" name="Google Shape;521;p5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Threat Models (Types of Cryptanalysis)</a:t>
            </a:r>
            <a:endParaRPr dirty="0"/>
          </a:p>
        </p:txBody>
      </p:sp>
      <p:sp>
        <p:nvSpPr>
          <p:cNvPr id="522" name="Google Shape;522;p56"/>
          <p:cNvSpPr txBox="1">
            <a:spLocks noGrp="1"/>
          </p:cNvSpPr>
          <p:nvPr>
            <p:ph type="body" idx="1"/>
          </p:nvPr>
        </p:nvSpPr>
        <p:spPr>
          <a:xfrm>
            <a:off x="198500" y="1246825"/>
            <a:ext cx="8520600" cy="3625800"/>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 sz="2400" dirty="0"/>
              <a:t>Ciphertext only</a:t>
            </a:r>
          </a:p>
          <a:p>
            <a:pPr lvl="1" indent="-342900">
              <a:buSzPts val="1800"/>
              <a:buChar char="●"/>
            </a:pPr>
            <a:r>
              <a:rPr lang="en" sz="1800" dirty="0"/>
              <a:t>Attackers only have ciphertext, need to decrypt it</a:t>
            </a:r>
          </a:p>
          <a:p>
            <a:r>
              <a:rPr lang="en" sz="2400" dirty="0"/>
              <a:t>Known-plaintext</a:t>
            </a:r>
          </a:p>
          <a:p>
            <a:pPr lvl="1" indent="-342900">
              <a:buSzPts val="1800"/>
              <a:buFont typeface="Arial"/>
              <a:buChar char="●"/>
            </a:pPr>
            <a:r>
              <a:rPr lang="en" sz="1800" dirty="0"/>
              <a:t>Attackers know </a:t>
            </a:r>
            <a:r>
              <a:rPr lang="en" sz="1800" b="1" dirty="0"/>
              <a:t>some</a:t>
            </a:r>
            <a:r>
              <a:rPr lang="en" sz="1800" dirty="0"/>
              <a:t> ciphertext and its corresponding plaintext, needs to decrypt some other cyphertext</a:t>
            </a:r>
          </a:p>
          <a:p>
            <a:r>
              <a:rPr lang="en" sz="2400" dirty="0"/>
              <a:t>Chosen-plaintext</a:t>
            </a:r>
          </a:p>
          <a:p>
            <a:pPr lvl="1" indent="-342900">
              <a:buSzPts val="1800"/>
              <a:buFont typeface="Arial"/>
              <a:buChar char="●"/>
            </a:pPr>
            <a:r>
              <a:rPr lang="en" sz="1800" dirty="0"/>
              <a:t>Attackers can get </a:t>
            </a:r>
            <a:r>
              <a:rPr lang="en" sz="1800" b="1" dirty="0"/>
              <a:t>any</a:t>
            </a:r>
            <a:r>
              <a:rPr lang="en" sz="1800" dirty="0"/>
              <a:t> ciphertext they want encrypted, and need to decrypt some specific cyphertext</a:t>
            </a:r>
          </a:p>
          <a:p>
            <a:pPr lvl="1" indent="-342900">
              <a:buSzPts val="1800"/>
              <a:buFont typeface="Arial"/>
              <a:buChar char="●"/>
            </a:pPr>
            <a:r>
              <a:rPr lang="en-US" sz="1800" dirty="0"/>
              <a:t>e</a:t>
            </a:r>
            <a:r>
              <a:rPr lang="en" sz="1800" dirty="0"/>
              <a:t>.g., Eve can trick Alice into encrypting arbitrary messages of Eve's choice</a:t>
            </a:r>
          </a:p>
          <a:p>
            <a:r>
              <a:rPr lang="en-US" sz="2400" dirty="0"/>
              <a:t>In this class, we often use the chosen plaintext attack (CPA) model</a:t>
            </a:r>
          </a:p>
          <a:p>
            <a:pPr lvl="1" indent="-342900">
              <a:buSzPts val="1800"/>
              <a:buFont typeface="Arial"/>
              <a:buChar char="●"/>
            </a:pPr>
            <a:endParaRPr lang="en" sz="1800" dirty="0"/>
          </a:p>
          <a:p>
            <a:endParaRPr lang="en" dirty="0"/>
          </a:p>
        </p:txBody>
      </p:sp>
      <p:sp>
        <p:nvSpPr>
          <p:cNvPr id="523" name="Google Shape;523;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2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5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Roadmap</a:t>
            </a:r>
            <a:endParaRPr/>
          </a:p>
        </p:txBody>
      </p:sp>
      <p:graphicFrame>
        <p:nvGraphicFramePr>
          <p:cNvPr id="538" name="Google Shape;538;p58"/>
          <p:cNvGraphicFramePr/>
          <p:nvPr>
            <p:extLst>
              <p:ext uri="{D42A27DB-BD31-4B8C-83A1-F6EECF244321}">
                <p14:modId xmlns:p14="http://schemas.microsoft.com/office/powerpoint/2010/main" val="3617022155"/>
              </p:ext>
            </p:extLst>
          </p:nvPr>
        </p:nvGraphicFramePr>
        <p:xfrm>
          <a:off x="311700" y="1310650"/>
          <a:ext cx="8520600" cy="2387525"/>
        </p:xfrm>
        <a:graphic>
          <a:graphicData uri="http://schemas.openxmlformats.org/drawingml/2006/table">
            <a:tbl>
              <a:tblPr>
                <a:noFill/>
                <a:tableStyleId>{DF68B0A8-356D-4739-86A0-293F613CF9FD}</a:tableStyleId>
              </a:tblPr>
              <a:tblGrid>
                <a:gridCol w="1739450">
                  <a:extLst>
                    <a:ext uri="{9D8B030D-6E8A-4147-A177-3AD203B41FA5}">
                      <a16:colId xmlns:a16="http://schemas.microsoft.com/office/drawing/2014/main" val="20000"/>
                    </a:ext>
                  </a:extLst>
                </a:gridCol>
                <a:gridCol w="3241925">
                  <a:extLst>
                    <a:ext uri="{9D8B030D-6E8A-4147-A177-3AD203B41FA5}">
                      <a16:colId xmlns:a16="http://schemas.microsoft.com/office/drawing/2014/main" val="20001"/>
                    </a:ext>
                  </a:extLst>
                </a:gridCol>
                <a:gridCol w="3539225">
                  <a:extLst>
                    <a:ext uri="{9D8B030D-6E8A-4147-A177-3AD203B41FA5}">
                      <a16:colId xmlns:a16="http://schemas.microsoft.com/office/drawing/2014/main" val="20002"/>
                    </a:ext>
                  </a:extLst>
                </a:gridCol>
              </a:tblGrid>
              <a:tr h="37455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l" rtl="0">
                        <a:spcBef>
                          <a:spcPts val="0"/>
                        </a:spcBef>
                        <a:spcAft>
                          <a:spcPts val="0"/>
                        </a:spcAft>
                        <a:buNone/>
                      </a:pPr>
                      <a:r>
                        <a:rPr lang="en" sz="1600"/>
                        <a:t>Symmetric-key</a:t>
                      </a:r>
                      <a:endParaRPr sz="1600"/>
                    </a:p>
                  </a:txBody>
                  <a:tcPr marL="91425" marR="91425" marT="91425" marB="91425"/>
                </a:tc>
                <a:tc>
                  <a:txBody>
                    <a:bodyPr/>
                    <a:lstStyle/>
                    <a:p>
                      <a:pPr marL="0" lvl="0" indent="0" algn="l" rtl="0">
                        <a:spcBef>
                          <a:spcPts val="0"/>
                        </a:spcBef>
                        <a:spcAft>
                          <a:spcPts val="0"/>
                        </a:spcAft>
                        <a:buNone/>
                      </a:pPr>
                      <a:r>
                        <a:rPr lang="en" sz="1600"/>
                        <a:t>Asymmetric-key</a:t>
                      </a:r>
                      <a:endParaRPr sz="1600"/>
                    </a:p>
                  </a:txBody>
                  <a:tcPr marL="91425" marR="91425" marT="91425" marB="91425"/>
                </a:tc>
                <a:extLst>
                  <a:ext uri="{0D108BD9-81ED-4DB2-BD59-A6C34878D82A}">
                    <a16:rowId xmlns:a16="http://schemas.microsoft.com/office/drawing/2014/main" val="10000"/>
                  </a:ext>
                </a:extLst>
              </a:tr>
              <a:tr h="802625">
                <a:tc>
                  <a:txBody>
                    <a:bodyPr/>
                    <a:lstStyle/>
                    <a:p>
                      <a:pPr marL="0" lvl="0" indent="0" algn="l" rtl="0">
                        <a:spcBef>
                          <a:spcPts val="0"/>
                        </a:spcBef>
                        <a:spcAft>
                          <a:spcPts val="0"/>
                        </a:spcAft>
                        <a:buNone/>
                      </a:pPr>
                      <a:r>
                        <a:rPr lang="en" sz="1600"/>
                        <a:t>Confidentiality</a:t>
                      </a:r>
                      <a:endParaRPr sz="1600"/>
                    </a:p>
                  </a:txBody>
                  <a:tcPr marL="91425" marR="91425" marT="91425" marB="91425"/>
                </a:tc>
                <a:tc>
                  <a:txBody>
                    <a:bodyPr/>
                    <a:lstStyle/>
                    <a:p>
                      <a:pPr marL="457200" lvl="0" indent="-330200" algn="l" rtl="0">
                        <a:spcBef>
                          <a:spcPts val="0"/>
                        </a:spcBef>
                        <a:spcAft>
                          <a:spcPts val="0"/>
                        </a:spcAft>
                        <a:buSzPts val="1600"/>
                        <a:buChar char="●"/>
                      </a:pPr>
                      <a:r>
                        <a:rPr lang="en" sz="1600" dirty="0"/>
                        <a:t>One-time pads</a:t>
                      </a:r>
                      <a:endParaRPr sz="1600" dirty="0"/>
                    </a:p>
                    <a:p>
                      <a:pPr marL="457200" lvl="0" indent="-330200" algn="l" rtl="0">
                        <a:spcBef>
                          <a:spcPts val="0"/>
                        </a:spcBef>
                        <a:spcAft>
                          <a:spcPts val="0"/>
                        </a:spcAft>
                        <a:buSzPts val="1600"/>
                        <a:buChar char="●"/>
                      </a:pPr>
                      <a:r>
                        <a:rPr lang="en" sz="1600" dirty="0"/>
                        <a:t>Block ciphers with chaining modes (e.g. AES-CBC)</a:t>
                      </a:r>
                    </a:p>
                    <a:p>
                      <a:pPr marL="457200" lvl="0" indent="-330200" algn="l" rtl="0">
                        <a:spcBef>
                          <a:spcPts val="0"/>
                        </a:spcBef>
                        <a:spcAft>
                          <a:spcPts val="0"/>
                        </a:spcAft>
                        <a:buClr>
                          <a:schemeClr val="dk1"/>
                        </a:buClr>
                        <a:buSzPts val="1600"/>
                        <a:buChar char="●"/>
                      </a:pPr>
                      <a:r>
                        <a:rPr lang="en-US" sz="1600" dirty="0">
                          <a:solidFill>
                            <a:schemeClr val="dk1"/>
                          </a:solidFill>
                        </a:rPr>
                        <a:t>Stream ciphers</a:t>
                      </a:r>
                      <a:endParaRPr lang="en-US" sz="1600" dirty="0"/>
                    </a:p>
                  </a:txBody>
                  <a:tcPr marL="91425" marR="91425" marT="91425" marB="91425"/>
                </a:tc>
                <a:tc>
                  <a:txBody>
                    <a:bodyPr/>
                    <a:lstStyle/>
                    <a:p>
                      <a:pPr marL="457200" lvl="0" indent="-330200" algn="l" rtl="0">
                        <a:spcBef>
                          <a:spcPts val="0"/>
                        </a:spcBef>
                        <a:spcAft>
                          <a:spcPts val="0"/>
                        </a:spcAft>
                        <a:buSzPts val="1600"/>
                        <a:buChar char="●"/>
                      </a:pPr>
                      <a:r>
                        <a:rPr lang="en" sz="1600" dirty="0"/>
                        <a:t>RSA encryption</a:t>
                      </a:r>
                      <a:endParaRPr sz="1600" dirty="0"/>
                    </a:p>
                    <a:p>
                      <a:pPr marL="457200" lvl="0" indent="-330200" algn="l" rtl="0">
                        <a:spcBef>
                          <a:spcPts val="0"/>
                        </a:spcBef>
                        <a:spcAft>
                          <a:spcPts val="0"/>
                        </a:spcAft>
                        <a:buSzPts val="1600"/>
                        <a:buChar char="●"/>
                      </a:pPr>
                      <a:r>
                        <a:rPr lang="en" sz="1600" dirty="0" err="1"/>
                        <a:t>ElGamal</a:t>
                      </a:r>
                      <a:r>
                        <a:rPr lang="en" sz="1600" dirty="0"/>
                        <a:t> encryption</a:t>
                      </a:r>
                      <a:endParaRPr sz="1600" dirty="0"/>
                    </a:p>
                  </a:txBody>
                  <a:tcPr marL="91425" marR="91425" marT="91425" marB="91425"/>
                </a:tc>
                <a:extLst>
                  <a:ext uri="{0D108BD9-81ED-4DB2-BD59-A6C34878D82A}">
                    <a16:rowId xmlns:a16="http://schemas.microsoft.com/office/drawing/2014/main" val="10001"/>
                  </a:ext>
                </a:extLst>
              </a:tr>
              <a:tr h="802625">
                <a:tc>
                  <a:txBody>
                    <a:bodyPr/>
                    <a:lstStyle/>
                    <a:p>
                      <a:pPr marL="0" lvl="0" indent="0" algn="l" rtl="0">
                        <a:spcBef>
                          <a:spcPts val="0"/>
                        </a:spcBef>
                        <a:spcAft>
                          <a:spcPts val="0"/>
                        </a:spcAft>
                        <a:buNone/>
                      </a:pPr>
                      <a:r>
                        <a:rPr lang="en" sz="1600"/>
                        <a:t>Integrity,</a:t>
                      </a:r>
                      <a:br>
                        <a:rPr lang="en" sz="1600"/>
                      </a:br>
                      <a:r>
                        <a:rPr lang="en" sz="1600"/>
                        <a:t>Authentication</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MACs (e.g. HMAC)</a:t>
                      </a:r>
                      <a:endParaRPr sz="1600"/>
                    </a:p>
                  </a:txBody>
                  <a:tcPr marL="91425" marR="91425" marT="91425" marB="91425"/>
                </a:tc>
                <a:tc>
                  <a:txBody>
                    <a:bodyPr/>
                    <a:lstStyle/>
                    <a:p>
                      <a:pPr marL="457200" lvl="0" indent="-330200" algn="l" rtl="0">
                        <a:spcBef>
                          <a:spcPts val="0"/>
                        </a:spcBef>
                        <a:spcAft>
                          <a:spcPts val="0"/>
                        </a:spcAft>
                        <a:buSzPts val="1600"/>
                        <a:buChar char="●"/>
                      </a:pPr>
                      <a:r>
                        <a:rPr lang="en" sz="1600" dirty="0"/>
                        <a:t>Digital signatures (e.g. RSA signatures)</a:t>
                      </a:r>
                      <a:endParaRPr sz="1600" dirty="0"/>
                    </a:p>
                  </a:txBody>
                  <a:tcPr marL="91425" marR="91425" marT="91425" marB="91425"/>
                </a:tc>
                <a:extLst>
                  <a:ext uri="{0D108BD9-81ED-4DB2-BD59-A6C34878D82A}">
                    <a16:rowId xmlns:a16="http://schemas.microsoft.com/office/drawing/2014/main" val="10002"/>
                  </a:ext>
                </a:extLst>
              </a:tr>
            </a:tbl>
          </a:graphicData>
        </a:graphic>
      </p:graphicFrame>
      <p:sp>
        <p:nvSpPr>
          <p:cNvPr id="539" name="Google Shape;539;p58"/>
          <p:cNvSpPr txBox="1">
            <a:spLocks noGrp="1"/>
          </p:cNvSpPr>
          <p:nvPr>
            <p:ph type="body" idx="4294967295"/>
          </p:nvPr>
        </p:nvSpPr>
        <p:spPr>
          <a:xfrm>
            <a:off x="198500" y="3844625"/>
            <a:ext cx="4373400" cy="1167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Hash functions</a:t>
            </a:r>
            <a:endParaRPr sz="1600"/>
          </a:p>
          <a:p>
            <a:pPr marL="457200" lvl="0" indent="-330200" algn="l" rtl="0">
              <a:spcBef>
                <a:spcPts val="0"/>
              </a:spcBef>
              <a:spcAft>
                <a:spcPts val="0"/>
              </a:spcAft>
              <a:buSzPts val="1600"/>
              <a:buChar char="●"/>
            </a:pPr>
            <a:r>
              <a:rPr lang="en" sz="1600"/>
              <a:t>Pseudorandom number generators</a:t>
            </a:r>
            <a:endParaRPr sz="1600"/>
          </a:p>
          <a:p>
            <a:pPr marL="457200" lvl="0" indent="-330200" algn="l" rtl="0">
              <a:spcBef>
                <a:spcPts val="0"/>
              </a:spcBef>
              <a:spcAft>
                <a:spcPts val="0"/>
              </a:spcAft>
              <a:buSzPts val="1600"/>
              <a:buChar char="●"/>
            </a:pPr>
            <a:r>
              <a:rPr lang="en" sz="1600"/>
              <a:t>Public key exchange (e.g. Diffie-Hellman)</a:t>
            </a:r>
            <a:endParaRPr sz="1600"/>
          </a:p>
        </p:txBody>
      </p:sp>
      <p:sp>
        <p:nvSpPr>
          <p:cNvPr id="540" name="Google Shape;540;p58"/>
          <p:cNvSpPr txBox="1"/>
          <p:nvPr/>
        </p:nvSpPr>
        <p:spPr>
          <a:xfrm>
            <a:off x="5175400" y="3844625"/>
            <a:ext cx="3447900" cy="714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 sz="1600">
                <a:solidFill>
                  <a:schemeClr val="dk1"/>
                </a:solidFill>
              </a:rPr>
              <a:t>Key management (certificates)</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Password management</a:t>
            </a:r>
            <a:endParaRPr sz="1600">
              <a:solidFill>
                <a:schemeClr val="dk1"/>
              </a:solidFill>
            </a:endParaRPr>
          </a:p>
        </p:txBody>
      </p:sp>
      <p:sp>
        <p:nvSpPr>
          <p:cNvPr id="541" name="Google Shape;541;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5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Symmetric-Key Encryption</a:t>
            </a:r>
            <a:endParaRPr/>
          </a:p>
        </p:txBody>
      </p:sp>
      <p:sp>
        <p:nvSpPr>
          <p:cNvPr id="547" name="Google Shape;547;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Tree>
    <p:extLst>
      <p:ext uri="{BB962C8B-B14F-4D97-AF65-F5344CB8AC3E}">
        <p14:creationId xmlns:p14="http://schemas.microsoft.com/office/powerpoint/2010/main" val="3453919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Last Time: Introduction and Security Principles</a:t>
            </a:r>
            <a:endParaRPr dirty="0"/>
          </a:p>
        </p:txBody>
      </p:sp>
      <p:sp>
        <p:nvSpPr>
          <p:cNvPr id="80" name="Google Shape;80;p1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dirty="0"/>
              <a:t>Course Logistics</a:t>
            </a:r>
          </a:p>
          <a:p>
            <a:pPr marL="457200" lvl="0" indent="-342900" algn="l" rtl="0">
              <a:spcBef>
                <a:spcPts val="0"/>
              </a:spcBef>
              <a:spcAft>
                <a:spcPts val="0"/>
              </a:spcAft>
              <a:buSzPts val="1800"/>
              <a:buChar char="●"/>
            </a:pPr>
            <a:endParaRPr lang="en-US" dirty="0"/>
          </a:p>
          <a:p>
            <a:pPr marL="457200" lvl="0" indent="-342900" algn="l" rtl="0">
              <a:spcBef>
                <a:spcPts val="0"/>
              </a:spcBef>
              <a:spcAft>
                <a:spcPts val="0"/>
              </a:spcAft>
              <a:buSzPts val="1800"/>
              <a:buChar char="●"/>
            </a:pPr>
            <a:r>
              <a:rPr lang="en-US" dirty="0"/>
              <a:t>Security Principles</a:t>
            </a:r>
          </a:p>
        </p:txBody>
      </p:sp>
      <p:sp>
        <p:nvSpPr>
          <p:cNvPr id="81" name="Google Shape;81;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6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Roadmap</a:t>
            </a:r>
            <a:endParaRPr/>
          </a:p>
        </p:txBody>
      </p:sp>
      <p:graphicFrame>
        <p:nvGraphicFramePr>
          <p:cNvPr id="555" name="Google Shape;555;p60"/>
          <p:cNvGraphicFramePr/>
          <p:nvPr/>
        </p:nvGraphicFramePr>
        <p:xfrm>
          <a:off x="311700" y="1310650"/>
          <a:ext cx="8520600" cy="2387525"/>
        </p:xfrm>
        <a:graphic>
          <a:graphicData uri="http://schemas.openxmlformats.org/drawingml/2006/table">
            <a:tbl>
              <a:tblPr>
                <a:noFill/>
                <a:tableStyleId>{DF68B0A8-356D-4739-86A0-293F613CF9FD}</a:tableStyleId>
              </a:tblPr>
              <a:tblGrid>
                <a:gridCol w="1739450">
                  <a:extLst>
                    <a:ext uri="{9D8B030D-6E8A-4147-A177-3AD203B41FA5}">
                      <a16:colId xmlns:a16="http://schemas.microsoft.com/office/drawing/2014/main" val="20000"/>
                    </a:ext>
                  </a:extLst>
                </a:gridCol>
                <a:gridCol w="3241925">
                  <a:extLst>
                    <a:ext uri="{9D8B030D-6E8A-4147-A177-3AD203B41FA5}">
                      <a16:colId xmlns:a16="http://schemas.microsoft.com/office/drawing/2014/main" val="20001"/>
                    </a:ext>
                  </a:extLst>
                </a:gridCol>
                <a:gridCol w="3539225">
                  <a:extLst>
                    <a:ext uri="{9D8B030D-6E8A-4147-A177-3AD203B41FA5}">
                      <a16:colId xmlns:a16="http://schemas.microsoft.com/office/drawing/2014/main" val="20002"/>
                    </a:ext>
                  </a:extLst>
                </a:gridCol>
              </a:tblGrid>
              <a:tr h="37455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l" rtl="0">
                        <a:spcBef>
                          <a:spcPts val="0"/>
                        </a:spcBef>
                        <a:spcAft>
                          <a:spcPts val="0"/>
                        </a:spcAft>
                        <a:buNone/>
                      </a:pPr>
                      <a:r>
                        <a:rPr lang="en" sz="1600"/>
                        <a:t>Symmetric-key</a:t>
                      </a:r>
                      <a:endParaRPr sz="1600"/>
                    </a:p>
                  </a:txBody>
                  <a:tcPr marL="91425" marR="91425" marT="91425" marB="91425"/>
                </a:tc>
                <a:tc>
                  <a:txBody>
                    <a:bodyPr/>
                    <a:lstStyle/>
                    <a:p>
                      <a:pPr marL="0" lvl="0" indent="0" algn="l" rtl="0">
                        <a:spcBef>
                          <a:spcPts val="0"/>
                        </a:spcBef>
                        <a:spcAft>
                          <a:spcPts val="0"/>
                        </a:spcAft>
                        <a:buNone/>
                      </a:pPr>
                      <a:r>
                        <a:rPr lang="en" sz="1600"/>
                        <a:t>Asymmetric-key</a:t>
                      </a:r>
                      <a:endParaRPr sz="1600"/>
                    </a:p>
                  </a:txBody>
                  <a:tcPr marL="91425" marR="91425" marT="91425" marB="91425"/>
                </a:tc>
                <a:extLst>
                  <a:ext uri="{0D108BD9-81ED-4DB2-BD59-A6C34878D82A}">
                    <a16:rowId xmlns:a16="http://schemas.microsoft.com/office/drawing/2014/main" val="10000"/>
                  </a:ext>
                </a:extLst>
              </a:tr>
              <a:tr h="802625">
                <a:tc>
                  <a:txBody>
                    <a:bodyPr/>
                    <a:lstStyle/>
                    <a:p>
                      <a:pPr marL="0" lvl="0" indent="0" algn="l" rtl="0">
                        <a:spcBef>
                          <a:spcPts val="0"/>
                        </a:spcBef>
                        <a:spcAft>
                          <a:spcPts val="0"/>
                        </a:spcAft>
                        <a:buNone/>
                      </a:pPr>
                      <a:r>
                        <a:rPr lang="en" sz="1600"/>
                        <a:t>Confidentiality</a:t>
                      </a:r>
                      <a:endParaRPr sz="1600"/>
                    </a:p>
                  </a:txBody>
                  <a:tcPr marL="91425" marR="91425" marT="91425" marB="91425"/>
                </a:tc>
                <a:tc>
                  <a:txBody>
                    <a:bodyPr/>
                    <a:lstStyle/>
                    <a:p>
                      <a:pPr marL="457200" lvl="0" indent="-330200" algn="l" rtl="0">
                        <a:spcBef>
                          <a:spcPts val="0"/>
                        </a:spcBef>
                        <a:spcAft>
                          <a:spcPts val="0"/>
                        </a:spcAft>
                        <a:buSzPts val="1600"/>
                        <a:buChar char="●"/>
                      </a:pPr>
                      <a:r>
                        <a:rPr lang="en" sz="1600" dirty="0"/>
                        <a:t>One-time pads</a:t>
                      </a:r>
                      <a:endParaRPr sz="1600" dirty="0"/>
                    </a:p>
                    <a:p>
                      <a:pPr marL="457200" lvl="0" indent="-330200" algn="l" rtl="0">
                        <a:spcBef>
                          <a:spcPts val="0"/>
                        </a:spcBef>
                        <a:spcAft>
                          <a:spcPts val="0"/>
                        </a:spcAft>
                        <a:buSzPts val="1600"/>
                        <a:buChar char="●"/>
                      </a:pPr>
                      <a:r>
                        <a:rPr lang="en" sz="1600" dirty="0"/>
                        <a:t>Block ciphers with chaining modes (e.g. AES-CBC)</a:t>
                      </a:r>
                      <a:endParaRPr sz="1600" dirty="0"/>
                    </a:p>
                    <a:p>
                      <a:pPr marL="457200" lvl="0" indent="-330200" algn="l" rtl="0">
                        <a:spcBef>
                          <a:spcPts val="0"/>
                        </a:spcBef>
                        <a:spcAft>
                          <a:spcPts val="0"/>
                        </a:spcAft>
                        <a:buClr>
                          <a:srgbClr val="000000"/>
                        </a:buClr>
                        <a:buSzPts val="1600"/>
                        <a:buChar char="●"/>
                      </a:pPr>
                      <a:r>
                        <a:rPr lang="en" sz="1600" dirty="0">
                          <a:solidFill>
                            <a:schemeClr val="dk1"/>
                          </a:solidFill>
                        </a:rPr>
                        <a:t>Stream ciphers</a:t>
                      </a:r>
                      <a:endParaRPr sz="1600" dirty="0"/>
                    </a:p>
                  </a:txBody>
                  <a:tcPr marL="91425" marR="91425" marT="91425" marB="91425">
                    <a:solidFill>
                      <a:srgbClr val="F4CCCC"/>
                    </a:solidFill>
                  </a:tcPr>
                </a:tc>
                <a:tc>
                  <a:txBody>
                    <a:bodyPr/>
                    <a:lstStyle/>
                    <a:p>
                      <a:pPr marL="457200" lvl="0" indent="-330200" algn="l" rtl="0">
                        <a:spcBef>
                          <a:spcPts val="0"/>
                        </a:spcBef>
                        <a:spcAft>
                          <a:spcPts val="0"/>
                        </a:spcAft>
                        <a:buSzPts val="1600"/>
                        <a:buChar char="●"/>
                      </a:pPr>
                      <a:r>
                        <a:rPr lang="en" sz="1600"/>
                        <a:t>RSA encryption</a:t>
                      </a:r>
                      <a:endParaRPr sz="1600"/>
                    </a:p>
                    <a:p>
                      <a:pPr marL="457200" lvl="0" indent="-330200" algn="l" rtl="0">
                        <a:spcBef>
                          <a:spcPts val="0"/>
                        </a:spcBef>
                        <a:spcAft>
                          <a:spcPts val="0"/>
                        </a:spcAft>
                        <a:buSzPts val="1600"/>
                        <a:buChar char="●"/>
                      </a:pPr>
                      <a:r>
                        <a:rPr lang="en" sz="1600"/>
                        <a:t>ElGamal encryption</a:t>
                      </a:r>
                      <a:endParaRPr sz="1600"/>
                    </a:p>
                  </a:txBody>
                  <a:tcPr marL="91425" marR="91425" marT="91425" marB="91425"/>
                </a:tc>
                <a:extLst>
                  <a:ext uri="{0D108BD9-81ED-4DB2-BD59-A6C34878D82A}">
                    <a16:rowId xmlns:a16="http://schemas.microsoft.com/office/drawing/2014/main" val="10001"/>
                  </a:ext>
                </a:extLst>
              </a:tr>
              <a:tr h="802625">
                <a:tc>
                  <a:txBody>
                    <a:bodyPr/>
                    <a:lstStyle/>
                    <a:p>
                      <a:pPr marL="0" lvl="0" indent="0" algn="l" rtl="0">
                        <a:spcBef>
                          <a:spcPts val="0"/>
                        </a:spcBef>
                        <a:spcAft>
                          <a:spcPts val="0"/>
                        </a:spcAft>
                        <a:buNone/>
                      </a:pPr>
                      <a:r>
                        <a:rPr lang="en" sz="1600"/>
                        <a:t>Integrity,</a:t>
                      </a:r>
                      <a:br>
                        <a:rPr lang="en" sz="1600"/>
                      </a:br>
                      <a:r>
                        <a:rPr lang="en" sz="1600"/>
                        <a:t>Authentication</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MACs (e.g. HMAC)</a:t>
                      </a:r>
                      <a:endParaRPr sz="1600"/>
                    </a:p>
                  </a:txBody>
                  <a:tcPr marL="91425" marR="91425" marT="91425" marB="91425"/>
                </a:tc>
                <a:tc>
                  <a:txBody>
                    <a:bodyPr/>
                    <a:lstStyle/>
                    <a:p>
                      <a:pPr marL="457200" lvl="0" indent="-330200" algn="l" rtl="0">
                        <a:spcBef>
                          <a:spcPts val="0"/>
                        </a:spcBef>
                        <a:spcAft>
                          <a:spcPts val="0"/>
                        </a:spcAft>
                        <a:buSzPts val="1600"/>
                        <a:buChar char="●"/>
                      </a:pPr>
                      <a:r>
                        <a:rPr lang="en" sz="1600" dirty="0"/>
                        <a:t>Digital signatures (e.g. RSA signatures)</a:t>
                      </a:r>
                      <a:endParaRPr sz="1600" dirty="0"/>
                    </a:p>
                  </a:txBody>
                  <a:tcPr marL="91425" marR="91425" marT="91425" marB="91425"/>
                </a:tc>
                <a:extLst>
                  <a:ext uri="{0D108BD9-81ED-4DB2-BD59-A6C34878D82A}">
                    <a16:rowId xmlns:a16="http://schemas.microsoft.com/office/drawing/2014/main" val="10002"/>
                  </a:ext>
                </a:extLst>
              </a:tr>
            </a:tbl>
          </a:graphicData>
        </a:graphic>
      </p:graphicFrame>
      <p:sp>
        <p:nvSpPr>
          <p:cNvPr id="556" name="Google Shape;556;p60"/>
          <p:cNvSpPr txBox="1">
            <a:spLocks noGrp="1"/>
          </p:cNvSpPr>
          <p:nvPr>
            <p:ph type="body" idx="4294967295"/>
          </p:nvPr>
        </p:nvSpPr>
        <p:spPr>
          <a:xfrm>
            <a:off x="198500" y="3844625"/>
            <a:ext cx="4373400" cy="1167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Hash functions</a:t>
            </a:r>
            <a:endParaRPr sz="1600"/>
          </a:p>
          <a:p>
            <a:pPr marL="457200" lvl="0" indent="-330200" algn="l" rtl="0">
              <a:spcBef>
                <a:spcPts val="0"/>
              </a:spcBef>
              <a:spcAft>
                <a:spcPts val="0"/>
              </a:spcAft>
              <a:buSzPts val="1600"/>
              <a:buChar char="●"/>
            </a:pPr>
            <a:r>
              <a:rPr lang="en" sz="1600"/>
              <a:t>Pseudorandom number generators</a:t>
            </a:r>
            <a:endParaRPr sz="1600"/>
          </a:p>
          <a:p>
            <a:pPr marL="457200" lvl="0" indent="-330200" algn="l" rtl="0">
              <a:spcBef>
                <a:spcPts val="0"/>
              </a:spcBef>
              <a:spcAft>
                <a:spcPts val="0"/>
              </a:spcAft>
              <a:buSzPts val="1600"/>
              <a:buChar char="●"/>
            </a:pPr>
            <a:r>
              <a:rPr lang="en" sz="1600"/>
              <a:t>Public key exchange (e.g. Diffie-Hellman)</a:t>
            </a:r>
            <a:endParaRPr sz="1600"/>
          </a:p>
        </p:txBody>
      </p:sp>
      <p:sp>
        <p:nvSpPr>
          <p:cNvPr id="557" name="Google Shape;557;p60"/>
          <p:cNvSpPr txBox="1"/>
          <p:nvPr/>
        </p:nvSpPr>
        <p:spPr>
          <a:xfrm>
            <a:off x="5175400" y="3844625"/>
            <a:ext cx="3447900" cy="714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 sz="1600">
                <a:solidFill>
                  <a:schemeClr val="dk1"/>
                </a:solidFill>
              </a:rPr>
              <a:t>Key management (certificates)</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Password management</a:t>
            </a:r>
            <a:endParaRPr sz="1600">
              <a:solidFill>
                <a:schemeClr val="dk1"/>
              </a:solidFill>
            </a:endParaRPr>
          </a:p>
        </p:txBody>
      </p:sp>
      <p:sp>
        <p:nvSpPr>
          <p:cNvPr id="558" name="Google Shape;558;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Symmetric-Key Encryption</a:t>
            </a:r>
            <a:endParaRPr/>
          </a:p>
        </p:txBody>
      </p:sp>
      <p:sp>
        <p:nvSpPr>
          <p:cNvPr id="564" name="Google Shape;564;p6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The next few schemes are symmetric-key encryption schemes</a:t>
            </a:r>
            <a:endParaRPr dirty="0"/>
          </a:p>
          <a:p>
            <a:pPr marL="914400" lvl="1" indent="-317500" algn="l" rtl="0">
              <a:spcBef>
                <a:spcPts val="0"/>
              </a:spcBef>
              <a:spcAft>
                <a:spcPts val="0"/>
              </a:spcAft>
              <a:buSzPts val="1400"/>
              <a:buChar char="○"/>
            </a:pPr>
            <a:r>
              <a:rPr lang="en" b="1" dirty="0"/>
              <a:t>Encryption schemes</a:t>
            </a:r>
            <a:r>
              <a:rPr lang="en" dirty="0"/>
              <a:t> aim to provide </a:t>
            </a:r>
            <a:r>
              <a:rPr lang="en" i="1" dirty="0"/>
              <a:t>confidentiality</a:t>
            </a:r>
            <a:r>
              <a:rPr lang="en" dirty="0"/>
              <a:t> (but not integrity or authentication)</a:t>
            </a:r>
            <a:endParaRPr dirty="0"/>
          </a:p>
          <a:p>
            <a:pPr marL="914400" lvl="1" indent="-317500" algn="l" rtl="0">
              <a:spcBef>
                <a:spcPts val="0"/>
              </a:spcBef>
              <a:spcAft>
                <a:spcPts val="0"/>
              </a:spcAft>
              <a:buSzPts val="1400"/>
              <a:buChar char="○"/>
            </a:pPr>
            <a:r>
              <a:rPr lang="en" b="1" dirty="0"/>
              <a:t>Symmetric-key</a:t>
            </a:r>
            <a:r>
              <a:rPr lang="en" dirty="0"/>
              <a:t> means Alice and Bob share the same secret key that the attacker doesn’t know</a:t>
            </a:r>
            <a:endParaRPr dirty="0"/>
          </a:p>
          <a:p>
            <a:pPr marL="1371600" lvl="2" indent="-317500" algn="l" rtl="0">
              <a:spcBef>
                <a:spcPts val="0"/>
              </a:spcBef>
              <a:spcAft>
                <a:spcPts val="0"/>
              </a:spcAft>
              <a:buSzPts val="1400"/>
              <a:buChar char="■"/>
            </a:pPr>
            <a:r>
              <a:rPr lang="en" dirty="0"/>
              <a:t>Don’t worry about how Alice and Bob share the key for now</a:t>
            </a:r>
            <a:endParaRPr dirty="0"/>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r>
              <a:rPr lang="en" dirty="0"/>
              <a:t>For modern schemes, we’re going to assume that messages are </a:t>
            </a:r>
            <a:r>
              <a:rPr lang="en" i="1" dirty="0"/>
              <a:t>bitstrings</a:t>
            </a:r>
            <a:endParaRPr b="1" dirty="0"/>
          </a:p>
          <a:p>
            <a:pPr marL="914400" lvl="1" indent="-317500" algn="l" rtl="0">
              <a:spcBef>
                <a:spcPts val="0"/>
              </a:spcBef>
              <a:spcAft>
                <a:spcPts val="0"/>
              </a:spcAft>
              <a:buSzPts val="1400"/>
              <a:buChar char="○"/>
            </a:pPr>
            <a:r>
              <a:rPr lang="en" b="1" dirty="0"/>
              <a:t>Bitstring</a:t>
            </a:r>
            <a:r>
              <a:rPr lang="en" dirty="0"/>
              <a:t>: A sequence of bits (0 or 1), e.g. </a:t>
            </a:r>
            <a:r>
              <a:rPr lang="en" b="1" dirty="0">
                <a:latin typeface="Courier New"/>
                <a:ea typeface="Courier New"/>
                <a:cs typeface="Courier New"/>
                <a:sym typeface="Courier New"/>
              </a:rPr>
              <a:t>11010101001001010</a:t>
            </a:r>
            <a:endParaRPr b="1" dirty="0">
              <a:latin typeface="Courier New"/>
              <a:ea typeface="Courier New"/>
              <a:cs typeface="Courier New"/>
              <a:sym typeface="Courier New"/>
            </a:endParaRPr>
          </a:p>
          <a:p>
            <a:pPr marL="914400" lvl="1" indent="-317500" algn="l" rtl="0">
              <a:spcBef>
                <a:spcPts val="0"/>
              </a:spcBef>
              <a:spcAft>
                <a:spcPts val="0"/>
              </a:spcAft>
              <a:buSzPts val="1400"/>
              <a:buChar char="○"/>
            </a:pPr>
            <a:r>
              <a:rPr lang="en" dirty="0"/>
              <a:t>Text, images, etc. can usually be converted into bitstrings before encryption, so bitstrings are a useful abstraction. After all, everything in a computer is just a sequence of bits!</a:t>
            </a:r>
            <a:endParaRPr dirty="0"/>
          </a:p>
        </p:txBody>
      </p:sp>
      <p:sp>
        <p:nvSpPr>
          <p:cNvPr id="565" name="Google Shape;565;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6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6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Symmetric-Key Encryption: Definition</a:t>
            </a:r>
            <a:endParaRPr/>
          </a:p>
        </p:txBody>
      </p:sp>
      <p:sp>
        <p:nvSpPr>
          <p:cNvPr id="571" name="Google Shape;571;p6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A symmetric-key encryption scheme has three algorithms:</a:t>
            </a:r>
            <a:endParaRPr sz="2400" dirty="0"/>
          </a:p>
          <a:p>
            <a:pPr marL="914400" lvl="1" indent="-317500" algn="l" rtl="0">
              <a:spcBef>
                <a:spcPts val="0"/>
              </a:spcBef>
              <a:spcAft>
                <a:spcPts val="0"/>
              </a:spcAft>
              <a:buSzPts val="1400"/>
              <a:buChar char="○"/>
            </a:pPr>
            <a:r>
              <a:rPr lang="en" sz="1600" dirty="0" err="1"/>
              <a:t>KeyGen</a:t>
            </a:r>
            <a:r>
              <a:rPr lang="en" sz="1600" dirty="0"/>
              <a:t>() → </a:t>
            </a:r>
            <a:r>
              <a:rPr lang="en" sz="1600" i="1" dirty="0"/>
              <a:t>K</a:t>
            </a:r>
            <a:r>
              <a:rPr lang="en" sz="1600" dirty="0"/>
              <a:t>: Generate a key </a:t>
            </a:r>
            <a:r>
              <a:rPr lang="en" sz="1600" i="1" dirty="0"/>
              <a:t>K</a:t>
            </a:r>
            <a:endParaRPr sz="1600" i="1" dirty="0"/>
          </a:p>
          <a:p>
            <a:pPr marL="914400" lvl="1" indent="-317500" algn="l" rtl="0">
              <a:spcBef>
                <a:spcPts val="0"/>
              </a:spcBef>
              <a:spcAft>
                <a:spcPts val="0"/>
              </a:spcAft>
              <a:buSzPts val="1400"/>
              <a:buChar char="○"/>
            </a:pPr>
            <a:r>
              <a:rPr lang="en" sz="1600" dirty="0"/>
              <a:t>Enc(</a:t>
            </a:r>
            <a:r>
              <a:rPr lang="en" sz="1600" i="1" dirty="0"/>
              <a:t>K</a:t>
            </a:r>
            <a:r>
              <a:rPr lang="en" sz="1600" dirty="0"/>
              <a:t>, </a:t>
            </a:r>
            <a:r>
              <a:rPr lang="en" sz="1600" i="1" dirty="0"/>
              <a:t>M</a:t>
            </a:r>
            <a:r>
              <a:rPr lang="en" sz="1600" dirty="0"/>
              <a:t>) → </a:t>
            </a:r>
            <a:r>
              <a:rPr lang="en" sz="1600" i="1" dirty="0"/>
              <a:t>C</a:t>
            </a:r>
            <a:r>
              <a:rPr lang="en" sz="1600" dirty="0"/>
              <a:t>: Encrypt a </a:t>
            </a:r>
            <a:r>
              <a:rPr lang="en" sz="1600" b="1" dirty="0"/>
              <a:t>plaintext</a:t>
            </a:r>
            <a:r>
              <a:rPr lang="en" sz="1600" dirty="0"/>
              <a:t> </a:t>
            </a:r>
            <a:r>
              <a:rPr lang="en" sz="1600" i="1" dirty="0"/>
              <a:t>M</a:t>
            </a:r>
            <a:r>
              <a:rPr lang="en" sz="1600" dirty="0"/>
              <a:t> using the key </a:t>
            </a:r>
            <a:r>
              <a:rPr lang="en" sz="1600" i="1" dirty="0"/>
              <a:t>K</a:t>
            </a:r>
            <a:r>
              <a:rPr lang="en" sz="1600" dirty="0"/>
              <a:t> to produce </a:t>
            </a:r>
            <a:r>
              <a:rPr lang="en" sz="1600" b="1" dirty="0"/>
              <a:t>ciphertext</a:t>
            </a:r>
            <a:r>
              <a:rPr lang="en" sz="1600" dirty="0"/>
              <a:t> </a:t>
            </a:r>
            <a:r>
              <a:rPr lang="en" sz="1600" i="1" dirty="0"/>
              <a:t>C</a:t>
            </a:r>
            <a:endParaRPr sz="1600" dirty="0"/>
          </a:p>
          <a:p>
            <a:pPr marL="914400" lvl="1" indent="-317500" algn="l" rtl="0">
              <a:spcBef>
                <a:spcPts val="0"/>
              </a:spcBef>
              <a:spcAft>
                <a:spcPts val="0"/>
              </a:spcAft>
              <a:buSzPts val="1400"/>
              <a:buChar char="○"/>
            </a:pPr>
            <a:r>
              <a:rPr lang="en" sz="1600" dirty="0"/>
              <a:t>Dec(</a:t>
            </a:r>
            <a:r>
              <a:rPr lang="en" sz="1600" i="1" dirty="0"/>
              <a:t>K</a:t>
            </a:r>
            <a:r>
              <a:rPr lang="en" sz="1600" dirty="0"/>
              <a:t>, </a:t>
            </a:r>
            <a:r>
              <a:rPr lang="en" sz="1600" i="1" dirty="0"/>
              <a:t>C</a:t>
            </a:r>
            <a:r>
              <a:rPr lang="en" sz="1600" dirty="0"/>
              <a:t>) → </a:t>
            </a:r>
            <a:r>
              <a:rPr lang="en" sz="1600" i="1" dirty="0"/>
              <a:t>M</a:t>
            </a:r>
            <a:r>
              <a:rPr lang="en" sz="1600" dirty="0"/>
              <a:t>: Decrypt a ciphertext </a:t>
            </a:r>
            <a:r>
              <a:rPr lang="en" sz="1600" i="1" dirty="0"/>
              <a:t>C</a:t>
            </a:r>
            <a:r>
              <a:rPr lang="en" sz="1600" dirty="0"/>
              <a:t> using the key </a:t>
            </a:r>
            <a:r>
              <a:rPr lang="en" sz="1600" i="1" dirty="0"/>
              <a:t>K</a:t>
            </a:r>
            <a:endParaRPr sz="1600" dirty="0"/>
          </a:p>
        </p:txBody>
      </p:sp>
      <p:sp>
        <p:nvSpPr>
          <p:cNvPr id="572" name="Google Shape;572;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
        <p:nvSpPr>
          <p:cNvPr id="573" name="Google Shape;573;p62"/>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2"/>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2"/>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576" name="Google Shape;576;p62"/>
          <p:cNvSpPr/>
          <p:nvPr/>
        </p:nvSpPr>
        <p:spPr>
          <a:xfrm>
            <a:off x="2454050" y="3390650"/>
            <a:ext cx="548700" cy="47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Key</a:t>
            </a:r>
            <a:endParaRPr dirty="0"/>
          </a:p>
        </p:txBody>
      </p:sp>
      <p:sp>
        <p:nvSpPr>
          <p:cNvPr id="577" name="Google Shape;577;p62"/>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578" name="Google Shape;578;p62"/>
          <p:cNvCxnSpPr>
            <a:stCxn id="576" idx="2"/>
            <a:endCxn id="577"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579" name="Google Shape;579;p62"/>
          <p:cNvCxnSpPr>
            <a:endCxn id="577"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0" name="Google Shape;580;p62"/>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581" name="Google Shape;581;p62"/>
          <p:cNvCxnSpPr>
            <a:stCxn id="577" idx="3"/>
            <a:endCxn id="580"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582" name="Google Shape;582;p62"/>
          <p:cNvCxnSpPr>
            <a:stCxn id="580" idx="3"/>
            <a:endCxn id="583"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4" name="Google Shape;584;p62"/>
          <p:cNvSpPr/>
          <p:nvPr/>
        </p:nvSpPr>
        <p:spPr>
          <a:xfrm>
            <a:off x="5977450" y="3390725"/>
            <a:ext cx="548700" cy="47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83" name="Google Shape;583;p62"/>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585" name="Google Shape;585;p62"/>
          <p:cNvCxnSpPr>
            <a:stCxn id="584" idx="2"/>
            <a:endCxn id="583"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586" name="Google Shape;586;p62"/>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587" name="Google Shape;587;p62"/>
          <p:cNvCxnSpPr>
            <a:stCxn id="583" idx="3"/>
            <a:endCxn id="586"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588" name="Google Shape;588;p62"/>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589" name="Google Shape;589;p62"/>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590" name="Google Shape;590;p62"/>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1">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8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8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71">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8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 grpId="0" animBg="1"/>
      <p:bldP spid="580" grpId="0" animBg="1"/>
      <p:bldP spid="584" grpId="0" animBg="1"/>
      <p:bldP spid="58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6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Symmetric-Key Encryption: Definition</a:t>
            </a:r>
            <a:endParaRPr/>
          </a:p>
        </p:txBody>
      </p:sp>
      <p:sp>
        <p:nvSpPr>
          <p:cNvPr id="596" name="Google Shape;596;p6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What properties do we want from a symmetric encryption scheme?</a:t>
            </a:r>
            <a:endParaRPr dirty="0"/>
          </a:p>
          <a:p>
            <a:pPr marL="914400" lvl="1" indent="-317500" algn="l" rtl="0">
              <a:spcBef>
                <a:spcPts val="0"/>
              </a:spcBef>
              <a:spcAft>
                <a:spcPts val="0"/>
              </a:spcAft>
              <a:buSzPts val="1400"/>
              <a:buChar char="○"/>
            </a:pPr>
            <a:r>
              <a:rPr lang="en" b="1" dirty="0"/>
              <a:t>Correctness</a:t>
            </a:r>
            <a:r>
              <a:rPr lang="en" dirty="0"/>
              <a:t>: Decrypting a ciphertext should result in the message that was originally encrypted</a:t>
            </a:r>
            <a:endParaRPr dirty="0"/>
          </a:p>
          <a:p>
            <a:pPr marL="1371600" lvl="2" indent="-317500" algn="l" rtl="0">
              <a:spcBef>
                <a:spcPts val="0"/>
              </a:spcBef>
              <a:spcAft>
                <a:spcPts val="0"/>
              </a:spcAft>
              <a:buSzPts val="1400"/>
              <a:buChar char="■"/>
            </a:pPr>
            <a:r>
              <a:rPr lang="en" dirty="0"/>
              <a:t>Dec(</a:t>
            </a:r>
            <a:r>
              <a:rPr lang="en" i="1" dirty="0"/>
              <a:t>K</a:t>
            </a:r>
            <a:r>
              <a:rPr lang="en" dirty="0"/>
              <a:t>, Enc(</a:t>
            </a:r>
            <a:r>
              <a:rPr lang="en" i="1" dirty="0"/>
              <a:t>K</a:t>
            </a:r>
            <a:r>
              <a:rPr lang="en" dirty="0"/>
              <a:t>, </a:t>
            </a:r>
            <a:r>
              <a:rPr lang="en" i="1" dirty="0"/>
              <a:t>M</a:t>
            </a:r>
            <a:r>
              <a:rPr lang="en" dirty="0"/>
              <a:t>)) = </a:t>
            </a:r>
            <a:r>
              <a:rPr lang="en" i="1" dirty="0"/>
              <a:t>M</a:t>
            </a:r>
            <a:r>
              <a:rPr lang="en" dirty="0"/>
              <a:t> for all </a:t>
            </a:r>
            <a:r>
              <a:rPr lang="en" i="1" dirty="0"/>
              <a:t>K</a:t>
            </a:r>
            <a:r>
              <a:rPr lang="en" dirty="0"/>
              <a:t> ← </a:t>
            </a:r>
            <a:r>
              <a:rPr lang="en" dirty="0" err="1"/>
              <a:t>KeyGen</a:t>
            </a:r>
            <a:r>
              <a:rPr lang="en" dirty="0"/>
              <a:t>() and </a:t>
            </a:r>
            <a:r>
              <a:rPr lang="en" i="1" dirty="0"/>
              <a:t>M</a:t>
            </a:r>
            <a:endParaRPr dirty="0"/>
          </a:p>
          <a:p>
            <a:pPr marL="914400" lvl="1" indent="-317500" algn="l" rtl="0">
              <a:spcBef>
                <a:spcPts val="0"/>
              </a:spcBef>
              <a:spcAft>
                <a:spcPts val="0"/>
              </a:spcAft>
              <a:buSzPts val="1400"/>
              <a:buChar char="○"/>
            </a:pPr>
            <a:r>
              <a:rPr lang="en" b="1" dirty="0"/>
              <a:t>Efficiency</a:t>
            </a:r>
            <a:r>
              <a:rPr lang="en" dirty="0"/>
              <a:t>: Encryption/decryption algorithms should be fast: &gt;1 Gbps on a standard computer</a:t>
            </a:r>
            <a:endParaRPr dirty="0"/>
          </a:p>
          <a:p>
            <a:pPr marL="914400" lvl="1" indent="-317500" algn="l" rtl="0">
              <a:spcBef>
                <a:spcPts val="0"/>
              </a:spcBef>
              <a:spcAft>
                <a:spcPts val="0"/>
              </a:spcAft>
              <a:buSzPts val="1400"/>
              <a:buChar char="○"/>
            </a:pPr>
            <a:r>
              <a:rPr lang="en" b="1" dirty="0"/>
              <a:t>Security</a:t>
            </a:r>
            <a:r>
              <a:rPr lang="en" dirty="0"/>
              <a:t>: Confidentiality</a:t>
            </a:r>
            <a:endParaRPr dirty="0"/>
          </a:p>
        </p:txBody>
      </p:sp>
      <p:sp>
        <p:nvSpPr>
          <p:cNvPr id="597" name="Google Shape;597;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sp>
        <p:nvSpPr>
          <p:cNvPr id="598" name="Google Shape;598;p63"/>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3"/>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63"/>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601" name="Google Shape;601;p63"/>
          <p:cNvSpPr/>
          <p:nvPr/>
        </p:nvSpPr>
        <p:spPr>
          <a:xfrm>
            <a:off x="2454050" y="3390650"/>
            <a:ext cx="548700" cy="47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602" name="Google Shape;602;p63"/>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603" name="Google Shape;603;p63"/>
          <p:cNvCxnSpPr>
            <a:stCxn id="601" idx="2"/>
            <a:endCxn id="602"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604" name="Google Shape;604;p63"/>
          <p:cNvCxnSpPr>
            <a:endCxn id="602"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605" name="Google Shape;605;p63"/>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606" name="Google Shape;606;p63"/>
          <p:cNvCxnSpPr>
            <a:stCxn id="602" idx="3"/>
            <a:endCxn id="605"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607" name="Google Shape;607;p63"/>
          <p:cNvCxnSpPr>
            <a:stCxn id="605" idx="3"/>
            <a:endCxn id="608"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609" name="Google Shape;609;p63"/>
          <p:cNvSpPr/>
          <p:nvPr/>
        </p:nvSpPr>
        <p:spPr>
          <a:xfrm>
            <a:off x="5977450" y="3390725"/>
            <a:ext cx="548700" cy="47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608" name="Google Shape;608;p63"/>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610" name="Google Shape;610;p63"/>
          <p:cNvCxnSpPr>
            <a:stCxn id="609" idx="2"/>
            <a:endCxn id="608"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611" name="Google Shape;611;p63"/>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612" name="Google Shape;612;p63"/>
          <p:cNvCxnSpPr>
            <a:stCxn id="608" idx="3"/>
            <a:endCxn id="611"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613" name="Google Shape;613;p63"/>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614" name="Google Shape;614;p63"/>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615" name="Google Shape;615;p63"/>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pic>
        <p:nvPicPr>
          <p:cNvPr id="620" name="Google Shape;620;p64"/>
          <p:cNvPicPr preferRelativeResize="0"/>
          <p:nvPr/>
        </p:nvPicPr>
        <p:blipFill rotWithShape="1">
          <a:blip r:embed="rId3">
            <a:alphaModFix/>
          </a:blip>
          <a:srcRect l="7252" r="18131" b="13985"/>
          <a:stretch/>
        </p:blipFill>
        <p:spPr>
          <a:xfrm>
            <a:off x="7854575" y="3602875"/>
            <a:ext cx="1289425" cy="1540625"/>
          </a:xfrm>
          <a:prstGeom prst="rect">
            <a:avLst/>
          </a:prstGeom>
          <a:noFill/>
          <a:ln>
            <a:noFill/>
          </a:ln>
        </p:spPr>
      </p:pic>
      <p:sp>
        <p:nvSpPr>
          <p:cNvPr id="621" name="Google Shape;621;p6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a:t>
            </a:r>
            <a:endParaRPr/>
          </a:p>
        </p:txBody>
      </p:sp>
      <p:sp>
        <p:nvSpPr>
          <p:cNvPr id="622" name="Google Shape;622;p6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Recall our definition of confidentiality from earlier: “An adversary cannot read our messages”</a:t>
            </a:r>
            <a:endParaRPr dirty="0"/>
          </a:p>
          <a:p>
            <a:pPr marL="914400" lvl="1" indent="-317500" algn="l" rtl="0">
              <a:spcBef>
                <a:spcPts val="0"/>
              </a:spcBef>
              <a:spcAft>
                <a:spcPts val="0"/>
              </a:spcAft>
              <a:buSzPts val="1400"/>
              <a:buChar char="○"/>
            </a:pPr>
            <a:r>
              <a:rPr lang="en" dirty="0"/>
              <a:t>This definition isn’t very specific</a:t>
            </a:r>
            <a:endParaRPr dirty="0"/>
          </a:p>
          <a:p>
            <a:pPr marL="1371600" lvl="2" indent="-317500" algn="l" rtl="0">
              <a:spcBef>
                <a:spcPts val="0"/>
              </a:spcBef>
              <a:spcAft>
                <a:spcPts val="0"/>
              </a:spcAft>
              <a:buSzPts val="1400"/>
              <a:buChar char="■"/>
            </a:pPr>
            <a:r>
              <a:rPr lang="en" dirty="0"/>
              <a:t>What if Eve can read the first half of Alice’s message, but not the second half?</a:t>
            </a:r>
            <a:endParaRPr dirty="0"/>
          </a:p>
          <a:p>
            <a:pPr marL="1371600" lvl="2" indent="-317500" algn="l" rtl="0">
              <a:spcBef>
                <a:spcPts val="0"/>
              </a:spcBef>
              <a:spcAft>
                <a:spcPts val="0"/>
              </a:spcAft>
              <a:buSzPts val="1400"/>
              <a:buChar char="■"/>
            </a:pPr>
            <a:r>
              <a:rPr lang="en" dirty="0"/>
              <a:t>What if Eve figures out that Alice’s message starts with “Dear Bob”?</a:t>
            </a:r>
            <a:endParaRPr dirty="0"/>
          </a:p>
          <a:p>
            <a:pPr marL="914400" lvl="1" indent="-317500" algn="l" rtl="0">
              <a:spcBef>
                <a:spcPts val="0"/>
              </a:spcBef>
              <a:spcAft>
                <a:spcPts val="0"/>
              </a:spcAft>
              <a:buSzPts val="1400"/>
              <a:buChar char="○"/>
            </a:pPr>
            <a:r>
              <a:rPr lang="en" dirty="0"/>
              <a:t>This definition doesn’t account for prior knowledge</a:t>
            </a:r>
            <a:endParaRPr dirty="0"/>
          </a:p>
          <a:p>
            <a:pPr marL="1371600" lvl="2" indent="-317500" algn="l" rtl="0">
              <a:spcBef>
                <a:spcPts val="0"/>
              </a:spcBef>
              <a:spcAft>
                <a:spcPts val="0"/>
              </a:spcAft>
              <a:buSzPts val="1400"/>
              <a:buChar char="■"/>
            </a:pPr>
            <a:r>
              <a:rPr lang="en" dirty="0"/>
              <a:t>What if Eve already knew that Alice’s message ends in “Sincerely, Alice”?</a:t>
            </a:r>
            <a:endParaRPr dirty="0"/>
          </a:p>
          <a:p>
            <a:pPr marL="1371600" lvl="2" indent="-317500" algn="l" rtl="0">
              <a:spcBef>
                <a:spcPts val="0"/>
              </a:spcBef>
              <a:spcAft>
                <a:spcPts val="0"/>
              </a:spcAft>
              <a:buSzPts val="1400"/>
              <a:buChar char="■"/>
            </a:pPr>
            <a:r>
              <a:rPr lang="en" dirty="0"/>
              <a:t>What if Eve knows that Alice’s message is “BUY!” or “SELL” but doesn't know which?</a:t>
            </a:r>
            <a:endParaRPr dirty="0"/>
          </a:p>
        </p:txBody>
      </p:sp>
      <p:sp>
        <p:nvSpPr>
          <p:cNvPr id="623" name="Google Shape;623;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2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6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a:t>
            </a:r>
            <a:endParaRPr/>
          </a:p>
        </p:txBody>
      </p:sp>
      <p:sp>
        <p:nvSpPr>
          <p:cNvPr id="629" name="Google Shape;629;p65"/>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lnSpcReduction="10000"/>
          </a:bodyPr>
          <a:lstStyle/>
          <a:p>
            <a:pPr marL="457200" lvl="0" indent="-342900" algn="l" rtl="0">
              <a:lnSpc>
                <a:spcPct val="114000"/>
              </a:lnSpc>
              <a:spcBef>
                <a:spcPts val="0"/>
              </a:spcBef>
              <a:spcAft>
                <a:spcPts val="0"/>
              </a:spcAft>
              <a:buSzPts val="1800"/>
              <a:buChar char="●"/>
            </a:pPr>
            <a:r>
              <a:rPr lang="en" dirty="0"/>
              <a:t>A better definition of confidentiality: The ciphertext should not give the attacker </a:t>
            </a:r>
            <a:r>
              <a:rPr lang="en" i="1" dirty="0"/>
              <a:t>any </a:t>
            </a:r>
            <a:r>
              <a:rPr lang="en" b="1" i="1" dirty="0"/>
              <a:t>additional</a:t>
            </a:r>
            <a:r>
              <a:rPr lang="en" i="1" dirty="0"/>
              <a:t> information</a:t>
            </a:r>
            <a:r>
              <a:rPr lang="en" dirty="0"/>
              <a:t> about the plaintext.</a:t>
            </a:r>
            <a:endParaRPr dirty="0"/>
          </a:p>
          <a:p>
            <a:pPr marL="457200" lvl="0" indent="-342900" algn="l" rtl="0">
              <a:lnSpc>
                <a:spcPct val="114000"/>
              </a:lnSpc>
              <a:spcBef>
                <a:spcPts val="0"/>
              </a:spcBef>
              <a:spcAft>
                <a:spcPts val="0"/>
              </a:spcAft>
              <a:buSzPts val="1800"/>
              <a:buChar char="●"/>
            </a:pPr>
            <a:r>
              <a:rPr lang="en" dirty="0"/>
              <a:t>Let's design an experiment/security </a:t>
            </a:r>
            <a:r>
              <a:rPr lang="en" b="1" dirty="0"/>
              <a:t>game</a:t>
            </a:r>
            <a:r>
              <a:rPr lang="en" dirty="0"/>
              <a:t> to test our definition:</a:t>
            </a:r>
            <a:endParaRPr dirty="0"/>
          </a:p>
          <a:p>
            <a:pPr marL="914400" lvl="1" indent="-317500" algn="l" rtl="0">
              <a:lnSpc>
                <a:spcPct val="114000"/>
              </a:lnSpc>
              <a:spcBef>
                <a:spcPts val="0"/>
              </a:spcBef>
              <a:spcAft>
                <a:spcPts val="0"/>
              </a:spcAft>
              <a:buSzPts val="1400"/>
              <a:buChar char="○"/>
            </a:pPr>
            <a:r>
              <a:rPr lang="en" dirty="0"/>
              <a:t>Eve chooses two messages </a:t>
            </a:r>
            <a:r>
              <a:rPr lang="en" i="1" dirty="0"/>
              <a:t>M</a:t>
            </a:r>
            <a:r>
              <a:rPr lang="en" sz="900" dirty="0"/>
              <a:t>0</a:t>
            </a:r>
            <a:r>
              <a:rPr lang="en" dirty="0"/>
              <a:t> and </a:t>
            </a:r>
            <a:r>
              <a:rPr lang="en" i="1" dirty="0"/>
              <a:t>M</a:t>
            </a:r>
            <a:r>
              <a:rPr lang="en" sz="900" dirty="0"/>
              <a:t>1</a:t>
            </a:r>
            <a:r>
              <a:rPr lang="en" dirty="0"/>
              <a:t> of the same length</a:t>
            </a:r>
            <a:endParaRPr dirty="0"/>
          </a:p>
          <a:p>
            <a:pPr marL="914400" lvl="1" indent="-317500" algn="l" rtl="0">
              <a:lnSpc>
                <a:spcPct val="114000"/>
              </a:lnSpc>
              <a:spcBef>
                <a:spcPts val="0"/>
              </a:spcBef>
              <a:spcAft>
                <a:spcPts val="0"/>
              </a:spcAft>
              <a:buSzPts val="1400"/>
              <a:buChar char="○"/>
            </a:pPr>
            <a:r>
              <a:rPr lang="en" dirty="0"/>
              <a:t>Alice chooses one message at random </a:t>
            </a:r>
            <a:r>
              <a:rPr lang="en" i="1" dirty="0"/>
              <a:t>M</a:t>
            </a:r>
            <a:r>
              <a:rPr lang="en" sz="900" i="1" dirty="0"/>
              <a:t>b</a:t>
            </a:r>
            <a:r>
              <a:rPr lang="en" dirty="0"/>
              <a:t>, encrypts it, and sends the ciphertext</a:t>
            </a:r>
            <a:endParaRPr dirty="0"/>
          </a:p>
          <a:p>
            <a:pPr marL="914400" lvl="1" indent="-317500" algn="l" rtl="0">
              <a:lnSpc>
                <a:spcPct val="114000"/>
              </a:lnSpc>
              <a:spcBef>
                <a:spcPts val="0"/>
              </a:spcBef>
              <a:spcAft>
                <a:spcPts val="0"/>
              </a:spcAft>
              <a:buSzPts val="1400"/>
              <a:buChar char="○"/>
            </a:pPr>
            <a:r>
              <a:rPr lang="en" dirty="0"/>
              <a:t>Eve knows either </a:t>
            </a:r>
            <a:r>
              <a:rPr lang="en" i="1" dirty="0"/>
              <a:t>M</a:t>
            </a:r>
            <a:r>
              <a:rPr lang="en" sz="900" dirty="0"/>
              <a:t>0</a:t>
            </a:r>
            <a:r>
              <a:rPr lang="en" dirty="0"/>
              <a:t> or </a:t>
            </a:r>
            <a:r>
              <a:rPr lang="en" i="1" dirty="0"/>
              <a:t>M</a:t>
            </a:r>
            <a:r>
              <a:rPr lang="en" sz="900" dirty="0"/>
              <a:t>1</a:t>
            </a:r>
            <a:r>
              <a:rPr lang="en" dirty="0"/>
              <a:t> was sent, but doesn't know which</a:t>
            </a:r>
            <a:endParaRPr dirty="0"/>
          </a:p>
          <a:p>
            <a:pPr marL="914400" lvl="1" indent="-317500" algn="l" rtl="0">
              <a:lnSpc>
                <a:spcPct val="114000"/>
              </a:lnSpc>
              <a:spcBef>
                <a:spcPts val="0"/>
              </a:spcBef>
              <a:spcAft>
                <a:spcPts val="0"/>
              </a:spcAft>
              <a:buSzPts val="1400"/>
              <a:buChar char="○"/>
            </a:pPr>
            <a:r>
              <a:rPr lang="en" dirty="0"/>
              <a:t>Eve reads the ciphertext and tries to guess which message was sent</a:t>
            </a:r>
            <a:endParaRPr dirty="0"/>
          </a:p>
          <a:p>
            <a:pPr marL="914400" lvl="1" indent="-317500" algn="l" rtl="0">
              <a:lnSpc>
                <a:spcPct val="114000"/>
              </a:lnSpc>
              <a:spcBef>
                <a:spcPts val="0"/>
              </a:spcBef>
              <a:spcAft>
                <a:spcPts val="0"/>
              </a:spcAft>
              <a:buSzPts val="1400"/>
              <a:buChar char="○"/>
            </a:pPr>
            <a:r>
              <a:rPr lang="en" dirty="0"/>
              <a:t>If the probability that Eve correctly guesses which message was sent is 1/2, then the encryption scheme is confidential</a:t>
            </a:r>
            <a:endParaRPr dirty="0"/>
          </a:p>
          <a:p>
            <a:pPr marL="457200" lvl="0" indent="-342900" algn="l" rtl="0">
              <a:lnSpc>
                <a:spcPct val="114000"/>
              </a:lnSpc>
              <a:spcBef>
                <a:spcPts val="0"/>
              </a:spcBef>
              <a:spcAft>
                <a:spcPts val="0"/>
              </a:spcAft>
              <a:buSzPts val="1800"/>
              <a:buChar char="●"/>
            </a:pPr>
            <a:r>
              <a:rPr lang="en" dirty="0"/>
              <a:t>Intuition</a:t>
            </a:r>
            <a:endParaRPr dirty="0"/>
          </a:p>
          <a:p>
            <a:pPr marL="914400" lvl="1" indent="-317500" algn="l" rtl="0">
              <a:lnSpc>
                <a:spcPct val="114000"/>
              </a:lnSpc>
              <a:spcBef>
                <a:spcPts val="0"/>
              </a:spcBef>
              <a:spcAft>
                <a:spcPts val="0"/>
              </a:spcAft>
              <a:buSzPts val="1400"/>
              <a:buChar char="○"/>
            </a:pPr>
            <a:r>
              <a:rPr lang="en" dirty="0"/>
              <a:t>If the scheme is confidential, Eve can only guess with probability 1/2, which is no different than if Eve hadn’t sent the ciphertext at all</a:t>
            </a:r>
            <a:endParaRPr dirty="0"/>
          </a:p>
          <a:p>
            <a:pPr marL="914400" lvl="1" indent="-317500" algn="l" rtl="0">
              <a:lnSpc>
                <a:spcPct val="114000"/>
              </a:lnSpc>
              <a:spcBef>
                <a:spcPts val="0"/>
              </a:spcBef>
              <a:spcAft>
                <a:spcPts val="0"/>
              </a:spcAft>
              <a:buSzPts val="1400"/>
              <a:buChar char="○"/>
            </a:pPr>
            <a:r>
              <a:rPr lang="en" dirty="0"/>
              <a:t>In other words: the ciphertext gave Eve no </a:t>
            </a:r>
            <a:r>
              <a:rPr lang="en" b="1" i="1" dirty="0"/>
              <a:t>additional</a:t>
            </a:r>
            <a:r>
              <a:rPr lang="en" dirty="0"/>
              <a:t> information about which plaintext was sent!</a:t>
            </a:r>
            <a:endParaRPr dirty="0"/>
          </a:p>
        </p:txBody>
      </p:sp>
      <p:sp>
        <p:nvSpPr>
          <p:cNvPr id="630" name="Google Shape;630;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2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2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9">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2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6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Defining Confidentiality: IND-CPA</a:t>
            </a:r>
            <a:endParaRPr dirty="0"/>
          </a:p>
        </p:txBody>
      </p:sp>
      <p:sp>
        <p:nvSpPr>
          <p:cNvPr id="636" name="Google Shape;636;p6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Recall our threat model: Eve can also perform a </a:t>
            </a:r>
            <a:r>
              <a:rPr lang="en" b="1" dirty="0"/>
              <a:t>chosen plaintext attack (CPA)</a:t>
            </a:r>
            <a:endParaRPr b="1" dirty="0"/>
          </a:p>
          <a:p>
            <a:pPr marL="914400" lvl="1" indent="-317500" algn="l" rtl="0">
              <a:spcBef>
                <a:spcPts val="0"/>
              </a:spcBef>
              <a:spcAft>
                <a:spcPts val="0"/>
              </a:spcAft>
              <a:buSzPts val="1400"/>
              <a:buChar char="○"/>
            </a:pPr>
            <a:r>
              <a:rPr lang="en" dirty="0"/>
              <a:t>It means, Eve can trick Alice into encrypting arbitrary messages of Eve's choice</a:t>
            </a:r>
            <a:endParaRPr dirty="0"/>
          </a:p>
          <a:p>
            <a:pPr marL="914400" lvl="1" indent="-317500" algn="l" rtl="0">
              <a:spcBef>
                <a:spcPts val="0"/>
              </a:spcBef>
              <a:spcAft>
                <a:spcPts val="0"/>
              </a:spcAft>
              <a:buSzPts val="1400"/>
              <a:buChar char="○"/>
            </a:pPr>
            <a:r>
              <a:rPr lang="en" dirty="0"/>
              <a:t>We can adapt our experiment to account for this threat model</a:t>
            </a:r>
            <a:endParaRPr dirty="0"/>
          </a:p>
          <a:p>
            <a:pPr marL="457200" lvl="0" indent="-342900" algn="l" rtl="0">
              <a:spcBef>
                <a:spcPts val="0"/>
              </a:spcBef>
              <a:spcAft>
                <a:spcPts val="0"/>
              </a:spcAft>
              <a:buSzPts val="1800"/>
              <a:buChar char="●"/>
            </a:pPr>
            <a:r>
              <a:rPr lang="en" dirty="0"/>
              <a:t>A better definition of confidentiality: Even if Eve is able to trick Alice into encrypting messages, Eve can still only guess what message Alice sent with probability 1/2.</a:t>
            </a:r>
          </a:p>
          <a:p>
            <a:pPr lvl="1" indent="-342900">
              <a:buSzPts val="1800"/>
              <a:buFont typeface="Arial"/>
              <a:buChar char="●"/>
            </a:pPr>
            <a:r>
              <a:rPr lang="en-US" dirty="0"/>
              <a:t>This definition is called </a:t>
            </a:r>
            <a:r>
              <a:rPr lang="en-US" b="1" dirty="0"/>
              <a:t>IND-CPA</a:t>
            </a:r>
            <a:r>
              <a:rPr lang="en-US" dirty="0"/>
              <a:t> (indistinguishability under chosen plaintext attack)</a:t>
            </a:r>
            <a:endParaRPr lang="en" dirty="0"/>
          </a:p>
          <a:p>
            <a:r>
              <a:rPr lang="en-US" dirty="0"/>
              <a:t>Cryptographic properties are often defined in terms of “games” that an adversary can either “win” or “lose”</a:t>
            </a:r>
            <a:endParaRPr lang="en" dirty="0"/>
          </a:p>
        </p:txBody>
      </p:sp>
      <p:sp>
        <p:nvSpPr>
          <p:cNvPr id="637" name="Google Shape;637;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6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643" name="Google Shape;643;p6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Eve may choose plaintexts to send to Alice and receives their ciphertexts</a:t>
            </a:r>
            <a:endParaRPr/>
          </a:p>
        </p:txBody>
      </p:sp>
      <p:sp>
        <p:nvSpPr>
          <p:cNvPr id="644" name="Google Shape;644;p67"/>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5" name="Google Shape;645;p67"/>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646" name="Google Shape;646;p67"/>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647" name="Google Shape;647;p67"/>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648" name="Google Shape;648;p67"/>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649" name="Google Shape;649;p67"/>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650" name="Google Shape;650;p67"/>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651" name="Google Shape;651;p67"/>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652" name="Google Shape;652;p67"/>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653" name="Google Shape;653;p67"/>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654" name="Google Shape;654;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6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660" name="Google Shape;660;p68"/>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Eve may choose plaintexts to send to Alice and receives their ciphertexts</a:t>
            </a:r>
            <a:endParaRPr/>
          </a:p>
          <a:p>
            <a:pPr marL="457200" lvl="0" indent="-342900" algn="l" rtl="0">
              <a:spcBef>
                <a:spcPts val="0"/>
              </a:spcBef>
              <a:spcAft>
                <a:spcPts val="0"/>
              </a:spcAft>
              <a:buSzPts val="1800"/>
              <a:buAutoNum type="arabicPeriod"/>
            </a:pPr>
            <a:r>
              <a:rPr lang="en"/>
              <a:t>Eve issues a pair of plaintexts </a:t>
            </a:r>
            <a:r>
              <a:rPr lang="en" i="1"/>
              <a:t>M</a:t>
            </a:r>
            <a:r>
              <a:rPr lang="en" sz="1200"/>
              <a:t>0</a:t>
            </a:r>
            <a:r>
              <a:rPr lang="en"/>
              <a:t> and </a:t>
            </a:r>
            <a:r>
              <a:rPr lang="en" i="1"/>
              <a:t>M</a:t>
            </a:r>
            <a:r>
              <a:rPr lang="en" sz="1200"/>
              <a:t>1</a:t>
            </a:r>
            <a:r>
              <a:rPr lang="en"/>
              <a:t> to Alice</a:t>
            </a:r>
            <a:endParaRPr/>
          </a:p>
        </p:txBody>
      </p:sp>
      <p:sp>
        <p:nvSpPr>
          <p:cNvPr id="661" name="Google Shape;661;p68"/>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2" name="Google Shape;662;p68"/>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663" name="Google Shape;663;p68"/>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664" name="Google Shape;664;p68"/>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665" name="Google Shape;665;p68"/>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666" name="Google Shape;666;p68"/>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667" name="Google Shape;667;p68"/>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668" name="Google Shape;668;p68"/>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669" name="Google Shape;669;p68"/>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670" name="Google Shape;670;p68"/>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671" name="Google Shape;671;p68"/>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672" name="Google Shape;672;p68"/>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673" name="Google Shape;673;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6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679" name="Google Shape;679;p69"/>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Eve may choose plaintexts to send to Alice and receives their ciphertexts</a:t>
            </a:r>
            <a:endParaRPr/>
          </a:p>
          <a:p>
            <a:pPr marL="457200" lvl="0" indent="-342900" algn="l" rtl="0">
              <a:spcBef>
                <a:spcPts val="0"/>
              </a:spcBef>
              <a:spcAft>
                <a:spcPts val="0"/>
              </a:spcAft>
              <a:buSzPts val="1800"/>
              <a:buAutoNum type="arabicPeriod"/>
            </a:pPr>
            <a:r>
              <a:rPr lang="en"/>
              <a:t>Eve issues a pair of plaintexts </a:t>
            </a:r>
            <a:r>
              <a:rPr lang="en" i="1"/>
              <a:t>M</a:t>
            </a:r>
            <a:r>
              <a:rPr lang="en" sz="1200"/>
              <a:t>0</a:t>
            </a:r>
            <a:r>
              <a:rPr lang="en"/>
              <a:t> and </a:t>
            </a:r>
            <a:r>
              <a:rPr lang="en" i="1"/>
              <a:t>M</a:t>
            </a:r>
            <a:r>
              <a:rPr lang="en" sz="1200"/>
              <a:t>1</a:t>
            </a:r>
            <a:r>
              <a:rPr lang="en"/>
              <a:t> to Alice</a:t>
            </a:r>
            <a:endParaRPr/>
          </a:p>
          <a:p>
            <a:pPr marL="457200" lvl="0" indent="-342900" algn="l" rtl="0">
              <a:spcBef>
                <a:spcPts val="0"/>
              </a:spcBef>
              <a:spcAft>
                <a:spcPts val="0"/>
              </a:spcAft>
              <a:buSzPts val="1800"/>
              <a:buAutoNum type="arabicPeriod"/>
            </a:pPr>
            <a:r>
              <a:rPr lang="en"/>
              <a:t>Alice randomly chooses either </a:t>
            </a:r>
            <a:r>
              <a:rPr lang="en" i="1"/>
              <a:t>M</a:t>
            </a:r>
            <a:r>
              <a:rPr lang="en" sz="1200"/>
              <a:t>0</a:t>
            </a:r>
            <a:r>
              <a:rPr lang="en"/>
              <a:t> or </a:t>
            </a:r>
            <a:r>
              <a:rPr lang="en" i="1"/>
              <a:t>M</a:t>
            </a:r>
            <a:r>
              <a:rPr lang="en" sz="1200"/>
              <a:t>1</a:t>
            </a:r>
            <a:r>
              <a:rPr lang="en"/>
              <a:t> to encrypt and sends the encryption back</a:t>
            </a:r>
            <a:endParaRPr/>
          </a:p>
          <a:p>
            <a:pPr marL="914400" lvl="1" indent="-317500" algn="l" rtl="0">
              <a:spcBef>
                <a:spcPts val="0"/>
              </a:spcBef>
              <a:spcAft>
                <a:spcPts val="0"/>
              </a:spcAft>
              <a:buSzPts val="1400"/>
              <a:buAutoNum type="alphaLcPeriod"/>
            </a:pPr>
            <a:r>
              <a:rPr lang="en"/>
              <a:t>Alice does not tell Eve which one was encrypted!</a:t>
            </a:r>
            <a:endParaRPr/>
          </a:p>
        </p:txBody>
      </p:sp>
      <p:sp>
        <p:nvSpPr>
          <p:cNvPr id="680" name="Google Shape;680;p69"/>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1" name="Google Shape;681;p69"/>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682" name="Google Shape;682;p69"/>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683" name="Google Shape;683;p69"/>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684" name="Google Shape;684;p69"/>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685" name="Google Shape;685;p69"/>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686" name="Google Shape;686;p69"/>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687" name="Google Shape;687;p69"/>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688" name="Google Shape;688;p69"/>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689" name="Google Shape;689;p69"/>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690" name="Google Shape;690;p69"/>
          <p:cNvCxnSpPr/>
          <p:nvPr/>
        </p:nvCxnSpPr>
        <p:spPr>
          <a:xfrm>
            <a:off x="5776604" y="3302986"/>
            <a:ext cx="2322300" cy="0"/>
          </a:xfrm>
          <a:prstGeom prst="straightConnector1">
            <a:avLst/>
          </a:prstGeom>
          <a:noFill/>
          <a:ln w="28575" cap="flat" cmpd="sng">
            <a:solidFill>
              <a:schemeClr val="dk1"/>
            </a:solidFill>
            <a:prstDash val="solid"/>
            <a:round/>
            <a:headEnd type="triangle" w="med" len="med"/>
            <a:tailEnd type="none" w="med" len="med"/>
          </a:ln>
        </p:spPr>
      </p:cxnSp>
      <p:sp>
        <p:nvSpPr>
          <p:cNvPr id="691" name="Google Shape;691;p69"/>
          <p:cNvSpPr txBox="1"/>
          <p:nvPr/>
        </p:nvSpPr>
        <p:spPr>
          <a:xfrm>
            <a:off x="5776609" y="2951451"/>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sz="800" i="1">
                <a:solidFill>
                  <a:schemeClr val="dk1"/>
                </a:solidFill>
              </a:rPr>
              <a:t>b</a:t>
            </a:r>
            <a:r>
              <a:rPr lang="en">
                <a:solidFill>
                  <a:schemeClr val="dk1"/>
                </a:solidFill>
              </a:rPr>
              <a:t>)</a:t>
            </a:r>
            <a:endParaRPr sz="1000"/>
          </a:p>
        </p:txBody>
      </p:sp>
      <p:cxnSp>
        <p:nvCxnSpPr>
          <p:cNvPr id="692" name="Google Shape;692;p69"/>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693" name="Google Shape;693;p69"/>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694" name="Google Shape;694;p69"/>
          <p:cNvSpPr txBox="1"/>
          <p:nvPr/>
        </p:nvSpPr>
        <p:spPr>
          <a:xfrm>
            <a:off x="8194722" y="2800296"/>
            <a:ext cx="7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chemeClr val="dk1"/>
                </a:solidFill>
              </a:rPr>
              <a:t>pick </a:t>
            </a:r>
            <a:r>
              <a:rPr lang="en" sz="1200" i="1">
                <a:solidFill>
                  <a:schemeClr val="dk1"/>
                </a:solidFill>
              </a:rPr>
              <a:t>b</a:t>
            </a:r>
            <a:endParaRPr sz="1200" i="1"/>
          </a:p>
        </p:txBody>
      </p:sp>
      <p:sp>
        <p:nvSpPr>
          <p:cNvPr id="695" name="Google Shape;695;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Today’s Cunning Plan: Cryptography</a:t>
            </a:r>
            <a:endParaRPr dirty="0"/>
          </a:p>
        </p:txBody>
      </p:sp>
      <p:sp>
        <p:nvSpPr>
          <p:cNvPr id="313" name="Google Shape;313;p4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800" dirty="0"/>
              <a:t>Introduction to Cryptography </a:t>
            </a:r>
            <a:endParaRPr sz="2800" dirty="0"/>
          </a:p>
          <a:p>
            <a:pPr marL="914400" lvl="1" indent="-317500" algn="l" rtl="0">
              <a:lnSpc>
                <a:spcPct val="134000"/>
              </a:lnSpc>
              <a:spcBef>
                <a:spcPts val="0"/>
              </a:spcBef>
              <a:spcAft>
                <a:spcPts val="0"/>
              </a:spcAft>
              <a:buSzPts val="1400"/>
              <a:buChar char="○"/>
            </a:pPr>
            <a:r>
              <a:rPr lang="en-US" sz="2000" dirty="0"/>
              <a:t>What is cryptography?</a:t>
            </a:r>
          </a:p>
          <a:p>
            <a:pPr marL="914400" lvl="1" indent="-317500" algn="l" rtl="0">
              <a:lnSpc>
                <a:spcPct val="134000"/>
              </a:lnSpc>
              <a:spcBef>
                <a:spcPts val="0"/>
              </a:spcBef>
              <a:spcAft>
                <a:spcPts val="0"/>
              </a:spcAft>
              <a:buSzPts val="1400"/>
              <a:buChar char="○"/>
            </a:pPr>
            <a:r>
              <a:rPr lang="en-US" sz="2000" dirty="0"/>
              <a:t>Definitions of key properties</a:t>
            </a:r>
          </a:p>
          <a:p>
            <a:pPr marL="914400" lvl="1" indent="-317500" algn="l" rtl="0">
              <a:lnSpc>
                <a:spcPct val="134000"/>
              </a:lnSpc>
              <a:spcBef>
                <a:spcPts val="0"/>
              </a:spcBef>
              <a:spcAft>
                <a:spcPts val="0"/>
              </a:spcAft>
              <a:buSzPts val="1400"/>
              <a:buChar char="○"/>
            </a:pPr>
            <a:r>
              <a:rPr lang="en-US" sz="2000" dirty="0"/>
              <a:t>IND-CPA security</a:t>
            </a:r>
          </a:p>
          <a:p>
            <a:pPr lvl="1">
              <a:lnSpc>
                <a:spcPct val="134000"/>
              </a:lnSpc>
            </a:pPr>
            <a:r>
              <a:rPr lang="en-US" sz="2000" dirty="0"/>
              <a:t>A brief history of cryptography</a:t>
            </a:r>
          </a:p>
          <a:p>
            <a:pPr marL="914400" lvl="1" indent="-317500" algn="l" rtl="0">
              <a:lnSpc>
                <a:spcPct val="134000"/>
              </a:lnSpc>
              <a:spcBef>
                <a:spcPts val="0"/>
              </a:spcBef>
              <a:spcAft>
                <a:spcPts val="0"/>
              </a:spcAft>
              <a:buSzPts val="1400"/>
              <a:buChar char="○"/>
            </a:pPr>
            <a:r>
              <a:rPr lang="en-US" sz="2000" dirty="0"/>
              <a:t>Symmetric-key crypto</a:t>
            </a:r>
          </a:p>
          <a:p>
            <a:pPr lvl="2">
              <a:lnSpc>
                <a:spcPct val="134000"/>
              </a:lnSpc>
              <a:buChar char="○"/>
            </a:pPr>
            <a:r>
              <a:rPr lang="en-US" sz="2000" dirty="0"/>
              <a:t>One-time pads</a:t>
            </a:r>
          </a:p>
          <a:p>
            <a:pPr lvl="1"/>
            <a:endParaRPr lang="en" sz="2000" dirty="0"/>
          </a:p>
          <a:p>
            <a:pPr lvl="1"/>
            <a:endParaRPr lang="en-US" sz="2000" dirty="0"/>
          </a:p>
          <a:p>
            <a:pPr marL="914400" lvl="1" indent="-317500" algn="l" rtl="0">
              <a:spcBef>
                <a:spcPts val="0"/>
              </a:spcBef>
              <a:spcAft>
                <a:spcPts val="0"/>
              </a:spcAft>
              <a:buSzPts val="1400"/>
              <a:buChar char="○"/>
            </a:pPr>
            <a:endParaRPr dirty="0"/>
          </a:p>
        </p:txBody>
      </p:sp>
      <p:sp>
        <p:nvSpPr>
          <p:cNvPr id="314" name="Google Shape;314;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7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701" name="Google Shape;701;p70"/>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Eve may choose plaintexts to send to Alice and receives their ciphertexts</a:t>
            </a:r>
            <a:endParaRPr/>
          </a:p>
          <a:p>
            <a:pPr marL="457200" lvl="0" indent="-342900" algn="l" rtl="0">
              <a:spcBef>
                <a:spcPts val="0"/>
              </a:spcBef>
              <a:spcAft>
                <a:spcPts val="0"/>
              </a:spcAft>
              <a:buSzPts val="1800"/>
              <a:buAutoNum type="arabicPeriod"/>
            </a:pPr>
            <a:r>
              <a:rPr lang="en"/>
              <a:t>Eve issues a pair of plaintexts </a:t>
            </a:r>
            <a:r>
              <a:rPr lang="en" i="1"/>
              <a:t>M</a:t>
            </a:r>
            <a:r>
              <a:rPr lang="en" sz="1200"/>
              <a:t>0</a:t>
            </a:r>
            <a:r>
              <a:rPr lang="en"/>
              <a:t> and </a:t>
            </a:r>
            <a:r>
              <a:rPr lang="en" i="1"/>
              <a:t>M</a:t>
            </a:r>
            <a:r>
              <a:rPr lang="en" sz="1200"/>
              <a:t>1</a:t>
            </a:r>
            <a:r>
              <a:rPr lang="en"/>
              <a:t> to Alice</a:t>
            </a:r>
            <a:endParaRPr/>
          </a:p>
          <a:p>
            <a:pPr marL="457200" lvl="0" indent="-342900" algn="l" rtl="0">
              <a:spcBef>
                <a:spcPts val="0"/>
              </a:spcBef>
              <a:spcAft>
                <a:spcPts val="0"/>
              </a:spcAft>
              <a:buSzPts val="1800"/>
              <a:buAutoNum type="arabicPeriod"/>
            </a:pPr>
            <a:r>
              <a:rPr lang="en"/>
              <a:t>Alice randomly chooses either </a:t>
            </a:r>
            <a:r>
              <a:rPr lang="en" i="1"/>
              <a:t>M</a:t>
            </a:r>
            <a:r>
              <a:rPr lang="en" sz="1200"/>
              <a:t>0</a:t>
            </a:r>
            <a:r>
              <a:rPr lang="en"/>
              <a:t> or </a:t>
            </a:r>
            <a:r>
              <a:rPr lang="en" i="1"/>
              <a:t>M</a:t>
            </a:r>
            <a:r>
              <a:rPr lang="en" sz="1200"/>
              <a:t>1</a:t>
            </a:r>
            <a:r>
              <a:rPr lang="en"/>
              <a:t> to encrypt and sends the encryption back</a:t>
            </a:r>
            <a:endParaRPr/>
          </a:p>
          <a:p>
            <a:pPr marL="914400" lvl="1" indent="-317500" algn="l" rtl="0">
              <a:spcBef>
                <a:spcPts val="0"/>
              </a:spcBef>
              <a:spcAft>
                <a:spcPts val="0"/>
              </a:spcAft>
              <a:buSzPts val="1400"/>
              <a:buAutoNum type="alphaLcPeriod"/>
            </a:pPr>
            <a:r>
              <a:rPr lang="en"/>
              <a:t>Alice does not tell Eve which one was encrypted!</a:t>
            </a:r>
            <a:endParaRPr/>
          </a:p>
          <a:p>
            <a:pPr marL="457200" lvl="0" indent="-342900" algn="l" rtl="0">
              <a:spcBef>
                <a:spcPts val="0"/>
              </a:spcBef>
              <a:spcAft>
                <a:spcPts val="0"/>
              </a:spcAft>
              <a:buSzPts val="1800"/>
              <a:buAutoNum type="arabicPeriod"/>
            </a:pPr>
            <a:r>
              <a:rPr lang="en"/>
              <a:t>Eve may again choose plaintexts to send to Alice and receives their ciphertexts</a:t>
            </a:r>
            <a:endParaRPr/>
          </a:p>
        </p:txBody>
      </p:sp>
      <p:sp>
        <p:nvSpPr>
          <p:cNvPr id="702" name="Google Shape;702;p70"/>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3" name="Google Shape;703;p70"/>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04" name="Google Shape;704;p70"/>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705" name="Google Shape;705;p70"/>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06" name="Google Shape;706;p70"/>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707" name="Google Shape;707;p70"/>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708" name="Google Shape;708;p70"/>
          <p:cNvSpPr/>
          <p:nvPr/>
        </p:nvSpPr>
        <p:spPr>
          <a:xfrm>
            <a:off x="5723802" y="34482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70"/>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710" name="Google Shape;710;p70"/>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711" name="Google Shape;711;p70"/>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12" name="Google Shape;712;p70"/>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713" name="Google Shape;713;p70"/>
          <p:cNvCxnSpPr/>
          <p:nvPr/>
        </p:nvCxnSpPr>
        <p:spPr>
          <a:xfrm>
            <a:off x="5776604" y="3302986"/>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14" name="Google Shape;714;p70"/>
          <p:cNvSpPr txBox="1"/>
          <p:nvPr/>
        </p:nvSpPr>
        <p:spPr>
          <a:xfrm>
            <a:off x="5776609" y="2951451"/>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sz="800" i="1">
                <a:solidFill>
                  <a:schemeClr val="dk1"/>
                </a:solidFill>
              </a:rPr>
              <a:t>b</a:t>
            </a:r>
            <a:r>
              <a:rPr lang="en">
                <a:solidFill>
                  <a:schemeClr val="dk1"/>
                </a:solidFill>
              </a:rPr>
              <a:t>)</a:t>
            </a:r>
            <a:endParaRPr sz="1000"/>
          </a:p>
        </p:txBody>
      </p:sp>
      <p:cxnSp>
        <p:nvCxnSpPr>
          <p:cNvPr id="715" name="Google Shape;715;p70"/>
          <p:cNvCxnSpPr/>
          <p:nvPr/>
        </p:nvCxnSpPr>
        <p:spPr>
          <a:xfrm>
            <a:off x="5776622" y="37295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16" name="Google Shape;716;p70"/>
          <p:cNvSpPr txBox="1"/>
          <p:nvPr/>
        </p:nvSpPr>
        <p:spPr>
          <a:xfrm>
            <a:off x="5776627" y="34360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717" name="Google Shape;717;p70"/>
          <p:cNvCxnSpPr/>
          <p:nvPr/>
        </p:nvCxnSpPr>
        <p:spPr>
          <a:xfrm>
            <a:off x="5776614" y="41849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18" name="Google Shape;718;p70"/>
          <p:cNvSpPr txBox="1"/>
          <p:nvPr/>
        </p:nvSpPr>
        <p:spPr>
          <a:xfrm>
            <a:off x="5776619" y="38334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cxnSp>
        <p:nvCxnSpPr>
          <p:cNvPr id="719" name="Google Shape;719;p70"/>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720" name="Google Shape;720;p70"/>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721" name="Google Shape;721;p70"/>
          <p:cNvSpPr txBox="1"/>
          <p:nvPr/>
        </p:nvSpPr>
        <p:spPr>
          <a:xfrm>
            <a:off x="8154540" y="37003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722" name="Google Shape;722;p70"/>
          <p:cNvSpPr txBox="1"/>
          <p:nvPr/>
        </p:nvSpPr>
        <p:spPr>
          <a:xfrm>
            <a:off x="8194722" y="2800296"/>
            <a:ext cx="7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chemeClr val="dk1"/>
                </a:solidFill>
              </a:rPr>
              <a:t>pick </a:t>
            </a:r>
            <a:r>
              <a:rPr lang="en" sz="1200" i="1">
                <a:solidFill>
                  <a:schemeClr val="dk1"/>
                </a:solidFill>
              </a:rPr>
              <a:t>b</a:t>
            </a:r>
            <a:endParaRPr sz="1200" i="1"/>
          </a:p>
        </p:txBody>
      </p:sp>
      <p:sp>
        <p:nvSpPr>
          <p:cNvPr id="723" name="Google Shape;723;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7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729" name="Google Shape;729;p71"/>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Eve may choose plaintexts to send to Alice and receives their ciphertexts</a:t>
            </a:r>
            <a:endParaRPr/>
          </a:p>
          <a:p>
            <a:pPr marL="457200" lvl="0" indent="-342900" algn="l" rtl="0">
              <a:spcBef>
                <a:spcPts val="0"/>
              </a:spcBef>
              <a:spcAft>
                <a:spcPts val="0"/>
              </a:spcAft>
              <a:buSzPts val="1800"/>
              <a:buAutoNum type="arabicPeriod"/>
            </a:pPr>
            <a:r>
              <a:rPr lang="en"/>
              <a:t>Eve issues a pair of plaintexts </a:t>
            </a:r>
            <a:r>
              <a:rPr lang="en" i="1"/>
              <a:t>M</a:t>
            </a:r>
            <a:r>
              <a:rPr lang="en" sz="1200"/>
              <a:t>0</a:t>
            </a:r>
            <a:r>
              <a:rPr lang="en"/>
              <a:t> and </a:t>
            </a:r>
            <a:r>
              <a:rPr lang="en" i="1"/>
              <a:t>M</a:t>
            </a:r>
            <a:r>
              <a:rPr lang="en" sz="1200"/>
              <a:t>1</a:t>
            </a:r>
            <a:r>
              <a:rPr lang="en"/>
              <a:t> to Alice</a:t>
            </a:r>
            <a:endParaRPr/>
          </a:p>
          <a:p>
            <a:pPr marL="457200" lvl="0" indent="-342900" algn="l" rtl="0">
              <a:spcBef>
                <a:spcPts val="0"/>
              </a:spcBef>
              <a:spcAft>
                <a:spcPts val="0"/>
              </a:spcAft>
              <a:buSzPts val="1800"/>
              <a:buAutoNum type="arabicPeriod"/>
            </a:pPr>
            <a:r>
              <a:rPr lang="en"/>
              <a:t>Alice randomly chooses either </a:t>
            </a:r>
            <a:r>
              <a:rPr lang="en" i="1"/>
              <a:t>M</a:t>
            </a:r>
            <a:r>
              <a:rPr lang="en" sz="1200"/>
              <a:t>0</a:t>
            </a:r>
            <a:r>
              <a:rPr lang="en"/>
              <a:t> or </a:t>
            </a:r>
            <a:r>
              <a:rPr lang="en" i="1"/>
              <a:t>M</a:t>
            </a:r>
            <a:r>
              <a:rPr lang="en" sz="1200"/>
              <a:t>1</a:t>
            </a:r>
            <a:r>
              <a:rPr lang="en"/>
              <a:t> to encrypt and sends the encryption back</a:t>
            </a:r>
            <a:endParaRPr/>
          </a:p>
          <a:p>
            <a:pPr marL="914400" lvl="1" indent="-317500" algn="l" rtl="0">
              <a:spcBef>
                <a:spcPts val="0"/>
              </a:spcBef>
              <a:spcAft>
                <a:spcPts val="0"/>
              </a:spcAft>
              <a:buSzPts val="1400"/>
              <a:buAutoNum type="alphaLcPeriod"/>
            </a:pPr>
            <a:r>
              <a:rPr lang="en"/>
              <a:t>Alice does not tell Eve which one was encrypted!</a:t>
            </a:r>
            <a:endParaRPr/>
          </a:p>
          <a:p>
            <a:pPr marL="457200" lvl="0" indent="-342900" algn="l" rtl="0">
              <a:spcBef>
                <a:spcPts val="0"/>
              </a:spcBef>
              <a:spcAft>
                <a:spcPts val="0"/>
              </a:spcAft>
              <a:buSzPts val="1800"/>
              <a:buAutoNum type="arabicPeriod"/>
            </a:pPr>
            <a:r>
              <a:rPr lang="en"/>
              <a:t>Eve may again choose plaintexts to send to Alice and receives their ciphertexts</a:t>
            </a:r>
            <a:endParaRPr/>
          </a:p>
          <a:p>
            <a:pPr marL="457200" lvl="0" indent="-342900" algn="l" rtl="0">
              <a:spcBef>
                <a:spcPts val="0"/>
              </a:spcBef>
              <a:spcAft>
                <a:spcPts val="0"/>
              </a:spcAft>
              <a:buSzPts val="1800"/>
              <a:buAutoNum type="arabicPeriod"/>
            </a:pPr>
            <a:r>
              <a:rPr lang="en"/>
              <a:t>Eventually, Eve outputs a guess as to whether Alice encrypted </a:t>
            </a:r>
            <a:r>
              <a:rPr lang="en" i="1"/>
              <a:t>M</a:t>
            </a:r>
            <a:r>
              <a:rPr lang="en" sz="1200"/>
              <a:t>0</a:t>
            </a:r>
            <a:r>
              <a:rPr lang="en"/>
              <a:t> or </a:t>
            </a:r>
            <a:r>
              <a:rPr lang="en" i="1"/>
              <a:t>M</a:t>
            </a:r>
            <a:r>
              <a:rPr lang="en" sz="1200"/>
              <a:t>1</a:t>
            </a:r>
            <a:endParaRPr/>
          </a:p>
        </p:txBody>
      </p:sp>
      <p:sp>
        <p:nvSpPr>
          <p:cNvPr id="730" name="Google Shape;730;p71"/>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1" name="Google Shape;731;p71"/>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32" name="Google Shape;732;p71"/>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733" name="Google Shape;733;p71"/>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34" name="Google Shape;734;p71"/>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735" name="Google Shape;735;p71"/>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736" name="Google Shape;736;p71"/>
          <p:cNvSpPr/>
          <p:nvPr/>
        </p:nvSpPr>
        <p:spPr>
          <a:xfrm>
            <a:off x="5723802" y="34482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71"/>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738" name="Google Shape;738;p71"/>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739" name="Google Shape;739;p71"/>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40" name="Google Shape;740;p71"/>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741" name="Google Shape;741;p71"/>
          <p:cNvCxnSpPr/>
          <p:nvPr/>
        </p:nvCxnSpPr>
        <p:spPr>
          <a:xfrm>
            <a:off x="5776604" y="3302986"/>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42" name="Google Shape;742;p71"/>
          <p:cNvSpPr txBox="1"/>
          <p:nvPr/>
        </p:nvSpPr>
        <p:spPr>
          <a:xfrm>
            <a:off x="5776609" y="2951451"/>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sz="800" i="1">
                <a:solidFill>
                  <a:schemeClr val="dk1"/>
                </a:solidFill>
              </a:rPr>
              <a:t>b</a:t>
            </a:r>
            <a:r>
              <a:rPr lang="en">
                <a:solidFill>
                  <a:schemeClr val="dk1"/>
                </a:solidFill>
              </a:rPr>
              <a:t>)</a:t>
            </a:r>
            <a:endParaRPr sz="1000"/>
          </a:p>
        </p:txBody>
      </p:sp>
      <p:cxnSp>
        <p:nvCxnSpPr>
          <p:cNvPr id="743" name="Google Shape;743;p71"/>
          <p:cNvCxnSpPr/>
          <p:nvPr/>
        </p:nvCxnSpPr>
        <p:spPr>
          <a:xfrm>
            <a:off x="5776622" y="37295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44" name="Google Shape;744;p71"/>
          <p:cNvSpPr txBox="1"/>
          <p:nvPr/>
        </p:nvSpPr>
        <p:spPr>
          <a:xfrm>
            <a:off x="5776627" y="34360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745" name="Google Shape;745;p71"/>
          <p:cNvCxnSpPr/>
          <p:nvPr/>
        </p:nvCxnSpPr>
        <p:spPr>
          <a:xfrm>
            <a:off x="5776614" y="41849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46" name="Google Shape;746;p71"/>
          <p:cNvSpPr txBox="1"/>
          <p:nvPr/>
        </p:nvSpPr>
        <p:spPr>
          <a:xfrm>
            <a:off x="5776619" y="38334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cxnSp>
        <p:nvCxnSpPr>
          <p:cNvPr id="747" name="Google Shape;747;p71"/>
          <p:cNvCxnSpPr/>
          <p:nvPr/>
        </p:nvCxnSpPr>
        <p:spPr>
          <a:xfrm>
            <a:off x="5808581" y="4697018"/>
            <a:ext cx="0" cy="412200"/>
          </a:xfrm>
          <a:prstGeom prst="straightConnector1">
            <a:avLst/>
          </a:prstGeom>
          <a:noFill/>
          <a:ln w="28575" cap="flat" cmpd="sng">
            <a:solidFill>
              <a:schemeClr val="dk1"/>
            </a:solidFill>
            <a:prstDash val="solid"/>
            <a:round/>
            <a:headEnd type="none" w="med" len="med"/>
            <a:tailEnd type="triangle" w="med" len="med"/>
          </a:ln>
        </p:spPr>
      </p:cxnSp>
      <p:sp>
        <p:nvSpPr>
          <p:cNvPr id="748" name="Google Shape;748;p71"/>
          <p:cNvSpPr txBox="1"/>
          <p:nvPr/>
        </p:nvSpPr>
        <p:spPr>
          <a:xfrm>
            <a:off x="5808577" y="4659925"/>
            <a:ext cx="18816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a:solidFill>
                  <a:schemeClr val="dk1"/>
                </a:solidFill>
              </a:rPr>
              <a:t>Guess </a:t>
            </a:r>
            <a:r>
              <a:rPr lang="en" i="1">
                <a:solidFill>
                  <a:schemeClr val="dk1"/>
                </a:solidFill>
              </a:rPr>
              <a:t>b</a:t>
            </a:r>
            <a:r>
              <a:rPr lang="en">
                <a:solidFill>
                  <a:schemeClr val="dk1"/>
                </a:solidFill>
              </a:rPr>
              <a:t> = 0 or </a:t>
            </a:r>
            <a:r>
              <a:rPr lang="en" i="1">
                <a:solidFill>
                  <a:schemeClr val="dk1"/>
                </a:solidFill>
              </a:rPr>
              <a:t>b</a:t>
            </a:r>
            <a:r>
              <a:rPr lang="en">
                <a:solidFill>
                  <a:schemeClr val="dk1"/>
                </a:solidFill>
              </a:rPr>
              <a:t> = 1</a:t>
            </a:r>
            <a:endParaRPr sz="1000"/>
          </a:p>
        </p:txBody>
      </p:sp>
      <p:cxnSp>
        <p:nvCxnSpPr>
          <p:cNvPr id="749" name="Google Shape;749;p71"/>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750" name="Google Shape;750;p71"/>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751" name="Google Shape;751;p71"/>
          <p:cNvSpPr txBox="1"/>
          <p:nvPr/>
        </p:nvSpPr>
        <p:spPr>
          <a:xfrm>
            <a:off x="8154540" y="37003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752" name="Google Shape;752;p71"/>
          <p:cNvSpPr txBox="1"/>
          <p:nvPr/>
        </p:nvSpPr>
        <p:spPr>
          <a:xfrm>
            <a:off x="8194722" y="2800296"/>
            <a:ext cx="7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chemeClr val="dk1"/>
                </a:solidFill>
              </a:rPr>
              <a:t>pick </a:t>
            </a:r>
            <a:r>
              <a:rPr lang="en" sz="1200" i="1">
                <a:solidFill>
                  <a:schemeClr val="dk1"/>
                </a:solidFill>
              </a:rPr>
              <a:t>b</a:t>
            </a:r>
            <a:endParaRPr sz="1200" i="1"/>
          </a:p>
        </p:txBody>
      </p:sp>
      <p:sp>
        <p:nvSpPr>
          <p:cNvPr id="753" name="Google Shape;753;p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7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759" name="Google Shape;759;p7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dirty="0"/>
              <a:t>If Eve correctly guesses which message Alice encrypted, then Eve wins. Otherwise, she loses.</a:t>
            </a:r>
            <a:endParaRPr sz="1800" dirty="0"/>
          </a:p>
          <a:p>
            <a:pPr marL="457200" lvl="0" indent="-342900" algn="l" rtl="0">
              <a:spcBef>
                <a:spcPts val="0"/>
              </a:spcBef>
              <a:spcAft>
                <a:spcPts val="0"/>
              </a:spcAft>
              <a:buSzPts val="1800"/>
              <a:buChar char="●"/>
            </a:pPr>
            <a:r>
              <a:rPr lang="en" sz="1800" dirty="0"/>
              <a:t>How does Eve guess whether </a:t>
            </a:r>
            <a:r>
              <a:rPr lang="en" sz="1800" i="1" dirty="0"/>
              <a:t>M</a:t>
            </a:r>
            <a:r>
              <a:rPr lang="en" sz="1100" dirty="0"/>
              <a:t>0</a:t>
            </a:r>
            <a:r>
              <a:rPr lang="en" sz="1800" dirty="0"/>
              <a:t> or </a:t>
            </a:r>
            <a:r>
              <a:rPr lang="en" sz="1800" i="1" dirty="0"/>
              <a:t>M</a:t>
            </a:r>
            <a:r>
              <a:rPr lang="en" sz="1100" dirty="0"/>
              <a:t>1</a:t>
            </a:r>
            <a:r>
              <a:rPr lang="en" sz="1800" dirty="0"/>
              <a:t> was encrypted? What strategy does she use?</a:t>
            </a:r>
            <a:endParaRPr sz="1800" dirty="0"/>
          </a:p>
          <a:p>
            <a:pPr marL="914400" lvl="1" indent="-317500" algn="l" rtl="0">
              <a:spcBef>
                <a:spcPts val="0"/>
              </a:spcBef>
              <a:spcAft>
                <a:spcPts val="0"/>
              </a:spcAft>
              <a:buSzPts val="1400"/>
              <a:buChar char="○"/>
            </a:pPr>
            <a:r>
              <a:rPr lang="en" sz="1200" dirty="0"/>
              <a:t>We don’t </a:t>
            </a:r>
            <a:r>
              <a:rPr lang="en" sz="1200" i="1" dirty="0"/>
              <a:t>assume</a:t>
            </a:r>
            <a:r>
              <a:rPr lang="en" sz="1200" dirty="0"/>
              <a:t> she uses a particular strategy; Eve represents all possible strategies</a:t>
            </a:r>
            <a:endParaRPr sz="1200" dirty="0"/>
          </a:p>
          <a:p>
            <a:pPr marL="457200" lvl="0" indent="-342900" algn="l" rtl="0">
              <a:spcBef>
                <a:spcPts val="0"/>
              </a:spcBef>
              <a:spcAft>
                <a:spcPts val="0"/>
              </a:spcAft>
              <a:buSzPts val="1800"/>
              <a:buChar char="●"/>
            </a:pPr>
            <a:r>
              <a:rPr lang="en" sz="1800" dirty="0"/>
              <a:t>Proving insecurity: There exists at least </a:t>
            </a:r>
            <a:r>
              <a:rPr lang="en" sz="1800" i="1" dirty="0"/>
              <a:t>one</a:t>
            </a:r>
            <a:r>
              <a:rPr lang="en" sz="1800" dirty="0"/>
              <a:t> strategy that can win the IND-CPA game with probability &gt; 1/2 </a:t>
            </a:r>
            <a:endParaRPr sz="1800" dirty="0"/>
          </a:p>
          <a:p>
            <a:pPr marL="914400" lvl="1" indent="-317500" algn="l" rtl="0">
              <a:spcBef>
                <a:spcPts val="0"/>
              </a:spcBef>
              <a:spcAft>
                <a:spcPts val="0"/>
              </a:spcAft>
              <a:buSzPts val="1400"/>
              <a:buChar char="○"/>
            </a:pPr>
            <a:r>
              <a:rPr lang="en" sz="1200" dirty="0"/>
              <a:t>1/2 is the probability of winning by random guessing</a:t>
            </a:r>
            <a:endParaRPr sz="1200" dirty="0"/>
          </a:p>
          <a:p>
            <a:pPr marL="914400" lvl="1" indent="-317500" algn="l" rtl="0">
              <a:spcBef>
                <a:spcPts val="0"/>
              </a:spcBef>
              <a:spcAft>
                <a:spcPts val="0"/>
              </a:spcAft>
              <a:buSzPts val="1400"/>
              <a:buChar char="○"/>
            </a:pPr>
            <a:r>
              <a:rPr lang="en" sz="1200" dirty="0"/>
              <a:t>If you can be better than random, then the ciphertext has leaked information, and Eve is able to learn it and use it to gain an advantage!</a:t>
            </a:r>
            <a:endParaRPr sz="1200" dirty="0"/>
          </a:p>
          <a:p>
            <a:pPr marL="457200" lvl="0" indent="-342900" algn="l" rtl="0">
              <a:spcBef>
                <a:spcPts val="0"/>
              </a:spcBef>
              <a:spcAft>
                <a:spcPts val="0"/>
              </a:spcAft>
              <a:buSzPts val="1800"/>
              <a:buChar char="●"/>
            </a:pPr>
            <a:r>
              <a:rPr lang="en" sz="1800" dirty="0"/>
              <a:t>Proving security: For </a:t>
            </a:r>
            <a:r>
              <a:rPr lang="en" sz="1800" i="1" dirty="0"/>
              <a:t>all</a:t>
            </a:r>
            <a:r>
              <a:rPr lang="en" sz="1800" dirty="0"/>
              <a:t> attackers/Eve-s, the probability of winning the IND-CPA game is at most 1/2</a:t>
            </a:r>
            <a:endParaRPr sz="1800" dirty="0"/>
          </a:p>
        </p:txBody>
      </p:sp>
      <p:sp>
        <p:nvSpPr>
          <p:cNvPr id="760" name="Google Shape;760;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5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5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pic>
        <p:nvPicPr>
          <p:cNvPr id="765" name="Google Shape;765;p73"/>
          <p:cNvPicPr preferRelativeResize="0"/>
          <p:nvPr/>
        </p:nvPicPr>
        <p:blipFill>
          <a:blip r:embed="rId3">
            <a:alphaModFix/>
          </a:blip>
          <a:stretch>
            <a:fillRect/>
          </a:stretch>
        </p:blipFill>
        <p:spPr>
          <a:xfrm>
            <a:off x="7499675" y="3175575"/>
            <a:ext cx="1644325" cy="1967925"/>
          </a:xfrm>
          <a:prstGeom prst="rect">
            <a:avLst/>
          </a:prstGeom>
          <a:noFill/>
          <a:ln>
            <a:noFill/>
          </a:ln>
        </p:spPr>
      </p:pic>
      <p:sp>
        <p:nvSpPr>
          <p:cNvPr id="766" name="Google Shape;766;p7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Edge Cases: Length</a:t>
            </a:r>
            <a:endParaRPr/>
          </a:p>
        </p:txBody>
      </p:sp>
      <p:sp>
        <p:nvSpPr>
          <p:cNvPr id="767" name="Google Shape;767;p7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Cryptographic schemes are (usually) allowed to leak the length of the message</a:t>
            </a:r>
            <a:endParaRPr dirty="0"/>
          </a:p>
          <a:p>
            <a:pPr marL="914400" lvl="1" indent="-317500" algn="l" rtl="0">
              <a:spcBef>
                <a:spcPts val="0"/>
              </a:spcBef>
              <a:spcAft>
                <a:spcPts val="0"/>
              </a:spcAft>
              <a:buSzPts val="1400"/>
              <a:buChar char="○"/>
            </a:pPr>
            <a:r>
              <a:rPr lang="en" dirty="0"/>
              <a:t>To hide length: All messages must always be the same length</a:t>
            </a:r>
            <a:endParaRPr dirty="0"/>
          </a:p>
          <a:p>
            <a:pPr marL="1371600" lvl="2" indent="-317500" algn="l" rtl="0">
              <a:spcBef>
                <a:spcPts val="0"/>
              </a:spcBef>
              <a:spcAft>
                <a:spcPts val="0"/>
              </a:spcAft>
              <a:buSzPts val="1400"/>
              <a:buChar char="■"/>
            </a:pPr>
            <a:r>
              <a:rPr lang="en" dirty="0"/>
              <a:t>16-byte messages: We can’t encrypt large messages (images, videos, etc.)!</a:t>
            </a:r>
            <a:endParaRPr dirty="0"/>
          </a:p>
          <a:p>
            <a:pPr marL="1371600" lvl="2" indent="-317500" algn="l" rtl="0">
              <a:spcBef>
                <a:spcPts val="0"/>
              </a:spcBef>
              <a:spcAft>
                <a:spcPts val="0"/>
              </a:spcAft>
              <a:buSzPts val="1400"/>
              <a:buChar char="■"/>
            </a:pPr>
            <a:r>
              <a:rPr lang="en" dirty="0"/>
              <a:t>1-GB messages: Sending small messages (text, Tweets, etc.) needs 1 GB of bandwidth!</a:t>
            </a:r>
            <a:endParaRPr dirty="0"/>
          </a:p>
          <a:p>
            <a:pPr marL="1371600" lvl="2" indent="-317500" algn="l" rtl="0">
              <a:spcBef>
                <a:spcPts val="0"/>
              </a:spcBef>
              <a:spcAft>
                <a:spcPts val="0"/>
              </a:spcAft>
              <a:buSzPts val="1400"/>
              <a:buChar char="■"/>
            </a:pPr>
            <a:r>
              <a:rPr lang="en" dirty="0"/>
              <a:t>This is unpractical</a:t>
            </a:r>
            <a:endParaRPr dirty="0"/>
          </a:p>
          <a:p>
            <a:pPr marL="457200" lvl="0" indent="-342900" algn="l" rtl="0">
              <a:spcBef>
                <a:spcPts val="0"/>
              </a:spcBef>
              <a:spcAft>
                <a:spcPts val="0"/>
              </a:spcAft>
              <a:buSzPts val="1800"/>
              <a:buChar char="●"/>
            </a:pPr>
            <a:r>
              <a:rPr lang="en" dirty="0"/>
              <a:t>In the IND-CPA game: </a:t>
            </a:r>
            <a:r>
              <a:rPr lang="en" i="1" dirty="0"/>
              <a:t>M</a:t>
            </a:r>
            <a:r>
              <a:rPr lang="en" sz="1200" dirty="0"/>
              <a:t>0</a:t>
            </a:r>
            <a:r>
              <a:rPr lang="en" dirty="0"/>
              <a:t> and </a:t>
            </a:r>
            <a:r>
              <a:rPr lang="en" i="1" dirty="0"/>
              <a:t>M</a:t>
            </a:r>
            <a:r>
              <a:rPr lang="en" sz="1200" dirty="0"/>
              <a:t>1</a:t>
            </a:r>
            <a:r>
              <a:rPr lang="en" sz="100" dirty="0"/>
              <a:t> </a:t>
            </a:r>
            <a:r>
              <a:rPr lang="en" dirty="0"/>
              <a:t> must be the same length</a:t>
            </a:r>
            <a:endParaRPr dirty="0"/>
          </a:p>
          <a:p>
            <a:pPr marL="914400" lvl="1" indent="-317500" algn="l" rtl="0">
              <a:spcBef>
                <a:spcPts val="0"/>
              </a:spcBef>
              <a:spcAft>
                <a:spcPts val="0"/>
              </a:spcAft>
              <a:buSzPts val="1400"/>
              <a:buChar char="○"/>
            </a:pPr>
            <a:r>
              <a:rPr lang="en" dirty="0"/>
              <a:t>To break IND-CPA, Eve must learn something other than message length</a:t>
            </a:r>
            <a:endParaRPr dirty="0"/>
          </a:p>
        </p:txBody>
      </p:sp>
      <p:sp>
        <p:nvSpPr>
          <p:cNvPr id="768" name="Google Shape;768;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6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6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pic>
        <p:nvPicPr>
          <p:cNvPr id="773" name="Google Shape;773;p74"/>
          <p:cNvPicPr preferRelativeResize="0"/>
          <p:nvPr/>
        </p:nvPicPr>
        <p:blipFill>
          <a:blip r:embed="rId3">
            <a:alphaModFix/>
          </a:blip>
          <a:stretch>
            <a:fillRect/>
          </a:stretch>
        </p:blipFill>
        <p:spPr>
          <a:xfrm>
            <a:off x="5451675" y="3067375"/>
            <a:ext cx="3692325" cy="2076124"/>
          </a:xfrm>
          <a:prstGeom prst="rect">
            <a:avLst/>
          </a:prstGeom>
          <a:noFill/>
          <a:ln>
            <a:noFill/>
          </a:ln>
        </p:spPr>
      </p:pic>
      <p:sp>
        <p:nvSpPr>
          <p:cNvPr id="774" name="Google Shape;774;p7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Edge Cases: Attacker Runtime</a:t>
            </a:r>
            <a:endParaRPr/>
          </a:p>
        </p:txBody>
      </p:sp>
      <p:sp>
        <p:nvSpPr>
          <p:cNvPr id="775" name="Google Shape;775;p7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Some schemes are theoretically vulnerable, but secure in any real-world setting</a:t>
            </a:r>
            <a:endParaRPr dirty="0"/>
          </a:p>
          <a:p>
            <a:pPr marL="914400" lvl="1" indent="-317500" algn="l" rtl="0">
              <a:spcBef>
                <a:spcPts val="0"/>
              </a:spcBef>
              <a:spcAft>
                <a:spcPts val="0"/>
              </a:spcAft>
              <a:buSzPts val="1400"/>
              <a:buChar char="○"/>
            </a:pPr>
            <a:r>
              <a:rPr lang="en" dirty="0"/>
              <a:t>If an attack takes longer than the life of the solar system to complete, it probably won’t happen!</a:t>
            </a:r>
            <a:endParaRPr dirty="0"/>
          </a:p>
          <a:p>
            <a:pPr marL="914400" lvl="1" indent="-317500" algn="l" rtl="0">
              <a:spcBef>
                <a:spcPts val="0"/>
              </a:spcBef>
              <a:spcAft>
                <a:spcPts val="0"/>
              </a:spcAft>
              <a:buSzPts val="1400"/>
              <a:buChar char="○"/>
            </a:pPr>
            <a:r>
              <a:rPr lang="en" dirty="0"/>
              <a:t>Or if it would require a computer made out of a literal galaxy worth of science-fiction nanotech</a:t>
            </a:r>
            <a:endParaRPr dirty="0"/>
          </a:p>
          <a:p>
            <a:pPr marL="457200" lvl="0" indent="-342900" algn="l" rtl="0">
              <a:spcBef>
                <a:spcPts val="0"/>
              </a:spcBef>
              <a:spcAft>
                <a:spcPts val="0"/>
              </a:spcAft>
              <a:buSzPts val="1800"/>
              <a:buChar char="●"/>
            </a:pPr>
            <a:r>
              <a:rPr lang="en" dirty="0"/>
              <a:t>In the IND-CPA game: Eve is limited to a practical runtime</a:t>
            </a:r>
            <a:endParaRPr dirty="0"/>
          </a:p>
          <a:p>
            <a:pPr marL="914400" lvl="1" indent="-317500" algn="l" rtl="0">
              <a:spcBef>
                <a:spcPts val="0"/>
              </a:spcBef>
              <a:spcAft>
                <a:spcPts val="0"/>
              </a:spcAft>
              <a:buSzPts val="1400"/>
              <a:buChar char="○"/>
            </a:pPr>
            <a:r>
              <a:rPr lang="en" dirty="0"/>
              <a:t>One common practical limit: Eve is limited to polynomial runtime algorithms (no exponential-time algorithms)</a:t>
            </a:r>
            <a:endParaRPr dirty="0"/>
          </a:p>
        </p:txBody>
      </p:sp>
      <p:sp>
        <p:nvSpPr>
          <p:cNvPr id="776" name="Google Shape;776;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7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7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7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Edge Cases: Negligible Advantage</a:t>
            </a:r>
            <a:endParaRPr/>
          </a:p>
        </p:txBody>
      </p:sp>
      <p:sp>
        <p:nvSpPr>
          <p:cNvPr id="782" name="Google Shape;782;p75"/>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Sometimes it’s possible for Eve to win with probability 1/2 + 1/2</a:t>
            </a:r>
            <a:r>
              <a:rPr lang="en" baseline="30000"/>
              <a:t>128</a:t>
            </a:r>
            <a:endParaRPr baseline="30000"/>
          </a:p>
          <a:p>
            <a:pPr marL="914400" lvl="1" indent="-317500" algn="l" rtl="0">
              <a:spcBef>
                <a:spcPts val="0"/>
              </a:spcBef>
              <a:spcAft>
                <a:spcPts val="0"/>
              </a:spcAft>
              <a:buSzPts val="1400"/>
              <a:buChar char="○"/>
            </a:pPr>
            <a:r>
              <a:rPr lang="en"/>
              <a:t>This probability is greater than 1/2, but it's so close to 1/2 that it's as good as 1/2.</a:t>
            </a:r>
            <a:endParaRPr/>
          </a:p>
          <a:p>
            <a:pPr marL="914400" lvl="1" indent="-317500" algn="l" rtl="0">
              <a:spcBef>
                <a:spcPts val="0"/>
              </a:spcBef>
              <a:spcAft>
                <a:spcPts val="0"/>
              </a:spcAft>
              <a:buSzPts val="1400"/>
              <a:buChar char="○"/>
            </a:pPr>
            <a:r>
              <a:rPr lang="en"/>
              <a:t>Eve's advantage is so small that she can't use it for any practical attacks</a:t>
            </a:r>
            <a:endParaRPr/>
          </a:p>
          <a:p>
            <a:pPr marL="457200" lvl="0" indent="-342900" algn="l" rtl="0">
              <a:spcBef>
                <a:spcPts val="0"/>
              </a:spcBef>
              <a:spcAft>
                <a:spcPts val="0"/>
              </a:spcAft>
              <a:buSzPts val="1800"/>
              <a:buChar char="●"/>
            </a:pPr>
            <a:r>
              <a:rPr lang="en"/>
              <a:t>In the IND-CPA game: The scheme is secure even if Eve can win with probability ≤ 1/2 + Ɛ, where Ɛ is </a:t>
            </a:r>
            <a:r>
              <a:rPr lang="en" i="1"/>
              <a:t>negligible</a:t>
            </a:r>
            <a:endParaRPr/>
          </a:p>
          <a:p>
            <a:pPr marL="914400" lvl="1" indent="-317500" algn="l" rtl="0">
              <a:spcBef>
                <a:spcPts val="0"/>
              </a:spcBef>
              <a:spcAft>
                <a:spcPts val="0"/>
              </a:spcAft>
              <a:buSzPts val="1400"/>
              <a:buChar char="○"/>
            </a:pPr>
            <a:r>
              <a:rPr lang="en"/>
              <a:t>The actual mathematical definition of negligible is out of scope</a:t>
            </a:r>
            <a:endParaRPr/>
          </a:p>
          <a:p>
            <a:pPr marL="914400" lvl="1" indent="-317500" algn="l" rtl="0">
              <a:spcBef>
                <a:spcPts val="0"/>
              </a:spcBef>
              <a:spcAft>
                <a:spcPts val="0"/>
              </a:spcAft>
              <a:buSzPts val="1400"/>
              <a:buChar char="○"/>
            </a:pPr>
            <a:r>
              <a:rPr lang="en"/>
              <a:t>Example: 1/2 + 1/2</a:t>
            </a:r>
            <a:r>
              <a:rPr lang="en" baseline="30000"/>
              <a:t>128</a:t>
            </a:r>
            <a:r>
              <a:rPr lang="en"/>
              <a:t>: Negligible advantage</a:t>
            </a:r>
            <a:endParaRPr/>
          </a:p>
          <a:p>
            <a:pPr marL="914400" lvl="1" indent="-317500" algn="l" rtl="0">
              <a:spcBef>
                <a:spcPts val="0"/>
              </a:spcBef>
              <a:spcAft>
                <a:spcPts val="0"/>
              </a:spcAft>
              <a:buSzPts val="1400"/>
              <a:buChar char="○"/>
            </a:pPr>
            <a:r>
              <a:rPr lang="en"/>
              <a:t>Example: 2/3: Non-negligible advantage</a:t>
            </a:r>
            <a:endParaRPr/>
          </a:p>
        </p:txBody>
      </p:sp>
      <p:sp>
        <p:nvSpPr>
          <p:cNvPr id="783" name="Google Shape;783;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35</a:t>
            </a:fld>
            <a:endParaRPr/>
          </a:p>
        </p:txBody>
      </p:sp>
      <p:pic>
        <p:nvPicPr>
          <p:cNvPr id="784" name="Google Shape;784;p75"/>
          <p:cNvPicPr preferRelativeResize="0"/>
          <p:nvPr/>
        </p:nvPicPr>
        <p:blipFill>
          <a:blip r:embed="rId3">
            <a:alphaModFix/>
          </a:blip>
          <a:stretch>
            <a:fillRect/>
          </a:stretch>
        </p:blipFill>
        <p:spPr>
          <a:xfrm>
            <a:off x="7877350" y="3550600"/>
            <a:ext cx="1083175" cy="15928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8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8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8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8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7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IND-CPA: Putting it together </a:t>
            </a:r>
            <a:endParaRPr/>
          </a:p>
        </p:txBody>
      </p:sp>
      <p:sp>
        <p:nvSpPr>
          <p:cNvPr id="797" name="Google Shape;797;p77"/>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8" name="Google Shape;798;p77"/>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99" name="Google Shape;799;p77"/>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800" name="Google Shape;800;p77"/>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801" name="Google Shape;801;p77"/>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802" name="Google Shape;802;p77"/>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803" name="Google Shape;803;p77"/>
          <p:cNvSpPr/>
          <p:nvPr/>
        </p:nvSpPr>
        <p:spPr>
          <a:xfrm>
            <a:off x="5723802" y="34482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77"/>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805" name="Google Shape;805;p77"/>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806" name="Google Shape;806;p77"/>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807" name="Google Shape;807;p77"/>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808" name="Google Shape;808;p77"/>
          <p:cNvCxnSpPr/>
          <p:nvPr/>
        </p:nvCxnSpPr>
        <p:spPr>
          <a:xfrm>
            <a:off x="5776604" y="3302986"/>
            <a:ext cx="2322300" cy="0"/>
          </a:xfrm>
          <a:prstGeom prst="straightConnector1">
            <a:avLst/>
          </a:prstGeom>
          <a:noFill/>
          <a:ln w="28575" cap="flat" cmpd="sng">
            <a:solidFill>
              <a:schemeClr val="dk1"/>
            </a:solidFill>
            <a:prstDash val="solid"/>
            <a:round/>
            <a:headEnd type="triangle" w="med" len="med"/>
            <a:tailEnd type="none" w="med" len="med"/>
          </a:ln>
        </p:spPr>
      </p:cxnSp>
      <p:sp>
        <p:nvSpPr>
          <p:cNvPr id="809" name="Google Shape;809;p77"/>
          <p:cNvSpPr txBox="1"/>
          <p:nvPr/>
        </p:nvSpPr>
        <p:spPr>
          <a:xfrm>
            <a:off x="5776609" y="2951451"/>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sz="800" i="1">
                <a:solidFill>
                  <a:schemeClr val="dk1"/>
                </a:solidFill>
              </a:rPr>
              <a:t>b</a:t>
            </a:r>
            <a:r>
              <a:rPr lang="en">
                <a:solidFill>
                  <a:schemeClr val="dk1"/>
                </a:solidFill>
              </a:rPr>
              <a:t>)</a:t>
            </a:r>
            <a:endParaRPr sz="1000"/>
          </a:p>
        </p:txBody>
      </p:sp>
      <p:cxnSp>
        <p:nvCxnSpPr>
          <p:cNvPr id="810" name="Google Shape;810;p77"/>
          <p:cNvCxnSpPr/>
          <p:nvPr/>
        </p:nvCxnSpPr>
        <p:spPr>
          <a:xfrm>
            <a:off x="5776622" y="37295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811" name="Google Shape;811;p77"/>
          <p:cNvSpPr txBox="1"/>
          <p:nvPr/>
        </p:nvSpPr>
        <p:spPr>
          <a:xfrm>
            <a:off x="5776627" y="34360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812" name="Google Shape;812;p77"/>
          <p:cNvCxnSpPr/>
          <p:nvPr/>
        </p:nvCxnSpPr>
        <p:spPr>
          <a:xfrm>
            <a:off x="5776614" y="41849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813" name="Google Shape;813;p77"/>
          <p:cNvSpPr txBox="1"/>
          <p:nvPr/>
        </p:nvSpPr>
        <p:spPr>
          <a:xfrm>
            <a:off x="5776619" y="38334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cxnSp>
        <p:nvCxnSpPr>
          <p:cNvPr id="814" name="Google Shape;814;p77"/>
          <p:cNvCxnSpPr/>
          <p:nvPr/>
        </p:nvCxnSpPr>
        <p:spPr>
          <a:xfrm>
            <a:off x="5808581" y="4697018"/>
            <a:ext cx="0" cy="412200"/>
          </a:xfrm>
          <a:prstGeom prst="straightConnector1">
            <a:avLst/>
          </a:prstGeom>
          <a:noFill/>
          <a:ln w="28575" cap="flat" cmpd="sng">
            <a:solidFill>
              <a:schemeClr val="dk1"/>
            </a:solidFill>
            <a:prstDash val="solid"/>
            <a:round/>
            <a:headEnd type="none" w="med" len="med"/>
            <a:tailEnd type="triangle" w="med" len="med"/>
          </a:ln>
        </p:spPr>
      </p:cxnSp>
      <p:sp>
        <p:nvSpPr>
          <p:cNvPr id="815" name="Google Shape;815;p77"/>
          <p:cNvSpPr txBox="1"/>
          <p:nvPr/>
        </p:nvSpPr>
        <p:spPr>
          <a:xfrm>
            <a:off x="5808577" y="4659925"/>
            <a:ext cx="18816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a:solidFill>
                  <a:schemeClr val="dk1"/>
                </a:solidFill>
              </a:rPr>
              <a:t>Guess </a:t>
            </a:r>
            <a:r>
              <a:rPr lang="en" i="1">
                <a:solidFill>
                  <a:schemeClr val="dk1"/>
                </a:solidFill>
              </a:rPr>
              <a:t>b</a:t>
            </a:r>
            <a:r>
              <a:rPr lang="en">
                <a:solidFill>
                  <a:schemeClr val="dk1"/>
                </a:solidFill>
              </a:rPr>
              <a:t> = 0 or </a:t>
            </a:r>
            <a:r>
              <a:rPr lang="en" i="1">
                <a:solidFill>
                  <a:schemeClr val="dk1"/>
                </a:solidFill>
              </a:rPr>
              <a:t>b</a:t>
            </a:r>
            <a:r>
              <a:rPr lang="en">
                <a:solidFill>
                  <a:schemeClr val="dk1"/>
                </a:solidFill>
              </a:rPr>
              <a:t> = 1</a:t>
            </a:r>
            <a:endParaRPr sz="1000"/>
          </a:p>
        </p:txBody>
      </p:sp>
      <p:cxnSp>
        <p:nvCxnSpPr>
          <p:cNvPr id="816" name="Google Shape;816;p77"/>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817" name="Google Shape;817;p77"/>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818" name="Google Shape;818;p77"/>
          <p:cNvSpPr txBox="1"/>
          <p:nvPr/>
        </p:nvSpPr>
        <p:spPr>
          <a:xfrm>
            <a:off x="8154540" y="37003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819" name="Google Shape;819;p77"/>
          <p:cNvSpPr txBox="1"/>
          <p:nvPr/>
        </p:nvSpPr>
        <p:spPr>
          <a:xfrm>
            <a:off x="8194722" y="2800296"/>
            <a:ext cx="7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chemeClr val="dk1"/>
                </a:solidFill>
              </a:rPr>
              <a:t>pick </a:t>
            </a:r>
            <a:r>
              <a:rPr lang="en" sz="1200" i="1">
                <a:solidFill>
                  <a:schemeClr val="dk1"/>
                </a:solidFill>
              </a:rPr>
              <a:t>b</a:t>
            </a:r>
            <a:endParaRPr sz="1200" i="1"/>
          </a:p>
        </p:txBody>
      </p:sp>
      <p:sp>
        <p:nvSpPr>
          <p:cNvPr id="820" name="Google Shape;820;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36</a:t>
            </a:fld>
            <a:endParaRPr/>
          </a:p>
        </p:txBody>
      </p:sp>
      <p:sp>
        <p:nvSpPr>
          <p:cNvPr id="821" name="Google Shape;821;p7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fontScale="85000" lnSpcReduction="10000"/>
          </a:bodyPr>
          <a:lstStyle/>
          <a:p>
            <a:pPr marL="457200" lvl="0" indent="-325755" algn="l" rtl="0">
              <a:spcBef>
                <a:spcPts val="0"/>
              </a:spcBef>
              <a:spcAft>
                <a:spcPts val="0"/>
              </a:spcAft>
              <a:buSzPct val="100000"/>
              <a:buAutoNum type="arabicPeriod"/>
            </a:pPr>
            <a:r>
              <a:rPr lang="en"/>
              <a:t>Eve may choose plaintexts to send to Alice and receives their ciphertexts</a:t>
            </a:r>
            <a:endParaRPr/>
          </a:p>
          <a:p>
            <a:pPr marL="457200" lvl="0" indent="-325755" algn="l" rtl="0">
              <a:spcBef>
                <a:spcPts val="0"/>
              </a:spcBef>
              <a:spcAft>
                <a:spcPts val="0"/>
              </a:spcAft>
              <a:buSzPct val="100000"/>
              <a:buAutoNum type="arabicPeriod"/>
            </a:pPr>
            <a:r>
              <a:rPr lang="en"/>
              <a:t>Eve issues a pair of plaintexts </a:t>
            </a:r>
            <a:r>
              <a:rPr lang="en" i="1"/>
              <a:t>M</a:t>
            </a:r>
            <a:r>
              <a:rPr lang="en" sz="1200"/>
              <a:t>0</a:t>
            </a:r>
            <a:r>
              <a:rPr lang="en"/>
              <a:t> and </a:t>
            </a:r>
            <a:r>
              <a:rPr lang="en" i="1"/>
              <a:t>M</a:t>
            </a:r>
            <a:r>
              <a:rPr lang="en" sz="1200"/>
              <a:t>1</a:t>
            </a:r>
            <a:r>
              <a:rPr lang="en"/>
              <a:t> to Alice</a:t>
            </a:r>
            <a:endParaRPr/>
          </a:p>
          <a:p>
            <a:pPr marL="457200" lvl="0" indent="-325755" algn="l" rtl="0">
              <a:spcBef>
                <a:spcPts val="0"/>
              </a:spcBef>
              <a:spcAft>
                <a:spcPts val="0"/>
              </a:spcAft>
              <a:buSzPct val="100000"/>
              <a:buAutoNum type="arabicPeriod"/>
            </a:pPr>
            <a:r>
              <a:rPr lang="en"/>
              <a:t>Alice randomly chooses either </a:t>
            </a:r>
            <a:r>
              <a:rPr lang="en" i="1"/>
              <a:t>M</a:t>
            </a:r>
            <a:r>
              <a:rPr lang="en" sz="1200"/>
              <a:t>0</a:t>
            </a:r>
            <a:r>
              <a:rPr lang="en"/>
              <a:t> or </a:t>
            </a:r>
            <a:r>
              <a:rPr lang="en" i="1"/>
              <a:t>M</a:t>
            </a:r>
            <a:r>
              <a:rPr lang="en" sz="1200"/>
              <a:t>1</a:t>
            </a:r>
            <a:r>
              <a:rPr lang="en"/>
              <a:t> to encrypt and sends the encryption back</a:t>
            </a:r>
            <a:endParaRPr/>
          </a:p>
          <a:p>
            <a:pPr marL="914400" lvl="1" indent="-304165" algn="l" rtl="0">
              <a:spcBef>
                <a:spcPts val="0"/>
              </a:spcBef>
              <a:spcAft>
                <a:spcPts val="0"/>
              </a:spcAft>
              <a:buSzPct val="100000"/>
              <a:buChar char="○"/>
            </a:pPr>
            <a:r>
              <a:rPr lang="en"/>
              <a:t>Alice does not tell Eve which one was encrypted!</a:t>
            </a:r>
            <a:endParaRPr/>
          </a:p>
          <a:p>
            <a:pPr marL="457200" lvl="0" indent="-325755" algn="l" rtl="0">
              <a:spcBef>
                <a:spcPts val="0"/>
              </a:spcBef>
              <a:spcAft>
                <a:spcPts val="0"/>
              </a:spcAft>
              <a:buSzPct val="100000"/>
              <a:buAutoNum type="arabicPeriod"/>
            </a:pPr>
            <a:r>
              <a:rPr lang="en"/>
              <a:t>Eve may again choose plaintexts to send to Alice and receives their ciphertexts</a:t>
            </a:r>
            <a:endParaRPr/>
          </a:p>
          <a:p>
            <a:pPr marL="457200" lvl="0" indent="-325755" algn="l" rtl="0">
              <a:spcBef>
                <a:spcPts val="0"/>
              </a:spcBef>
              <a:spcAft>
                <a:spcPts val="0"/>
              </a:spcAft>
              <a:buSzPct val="100000"/>
              <a:buAutoNum type="arabicPeriod"/>
            </a:pPr>
            <a:r>
              <a:rPr lang="en"/>
              <a:t>Eventually, Eve outputs a guess as to whether Alice encrypted </a:t>
            </a:r>
            <a:r>
              <a:rPr lang="en" i="1"/>
              <a:t>M</a:t>
            </a:r>
            <a:r>
              <a:rPr lang="en" sz="1200"/>
              <a:t>0</a:t>
            </a:r>
            <a:r>
              <a:rPr lang="en"/>
              <a:t> or </a:t>
            </a:r>
            <a:r>
              <a:rPr lang="en" i="1"/>
              <a:t>M</a:t>
            </a:r>
            <a:r>
              <a:rPr lang="en" sz="1200"/>
              <a:t>1</a:t>
            </a:r>
            <a:endParaRPr/>
          </a:p>
          <a:p>
            <a:pPr marL="0" lvl="0" indent="0" algn="l" rtl="0">
              <a:spcBef>
                <a:spcPts val="1200"/>
              </a:spcBef>
              <a:spcAft>
                <a:spcPts val="0"/>
              </a:spcAft>
              <a:buNone/>
            </a:pPr>
            <a:endParaRPr/>
          </a:p>
          <a:p>
            <a:pPr marL="457200" lvl="0" indent="-325755" algn="l" rtl="0">
              <a:spcBef>
                <a:spcPts val="1200"/>
              </a:spcBef>
              <a:spcAft>
                <a:spcPts val="0"/>
              </a:spcAft>
              <a:buSzPct val="100000"/>
              <a:buChar char="●"/>
            </a:pPr>
            <a:r>
              <a:rPr lang="en"/>
              <a:t>An encryption scheme is IND-CPA secure if for all polynomial time attackers Eve:</a:t>
            </a:r>
            <a:endParaRPr/>
          </a:p>
          <a:p>
            <a:pPr marL="914400" lvl="1" indent="-304165" algn="l" rtl="0">
              <a:spcBef>
                <a:spcPts val="0"/>
              </a:spcBef>
              <a:spcAft>
                <a:spcPts val="0"/>
              </a:spcAft>
              <a:buSzPct val="100000"/>
              <a:buChar char="○"/>
            </a:pPr>
            <a:r>
              <a:rPr lang="en"/>
              <a:t>Eve can win with probability ≤ 1/2 + Ɛ, where Ɛ is </a:t>
            </a:r>
            <a:r>
              <a:rPr lang="en" i="1"/>
              <a:t>negligible.</a:t>
            </a:r>
            <a:endParaRPr/>
          </a:p>
        </p:txBody>
      </p:sp>
      <p:pic>
        <p:nvPicPr>
          <p:cNvPr id="822" name="Google Shape;822;p77"/>
          <p:cNvPicPr preferRelativeResize="0"/>
          <p:nvPr/>
        </p:nvPicPr>
        <p:blipFill>
          <a:blip r:embed="rId3">
            <a:alphaModFix/>
          </a:blip>
          <a:stretch>
            <a:fillRect/>
          </a:stretch>
        </p:blipFill>
        <p:spPr>
          <a:xfrm>
            <a:off x="4601699" y="3275462"/>
            <a:ext cx="828900" cy="7709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8" name="Google Shape;828;p7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A Brief History of Cryptography</a:t>
            </a:r>
            <a:endParaRPr/>
          </a:p>
        </p:txBody>
      </p:sp>
      <p:sp>
        <p:nvSpPr>
          <p:cNvPr id="829" name="Google Shape;829;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34"/>
        <p:cNvGrpSpPr/>
        <p:nvPr/>
      </p:nvGrpSpPr>
      <p:grpSpPr>
        <a:xfrm>
          <a:off x="0" y="0"/>
          <a:ext cx="0" cy="0"/>
          <a:chOff x="0" y="0"/>
          <a:chExt cx="0" cy="0"/>
        </a:xfrm>
      </p:grpSpPr>
      <p:graphicFrame>
        <p:nvGraphicFramePr>
          <p:cNvPr id="835" name="Google Shape;835;p79"/>
          <p:cNvGraphicFramePr/>
          <p:nvPr/>
        </p:nvGraphicFramePr>
        <p:xfrm>
          <a:off x="6335250" y="1221688"/>
          <a:ext cx="1531400" cy="3596420"/>
        </p:xfrm>
        <a:graphic>
          <a:graphicData uri="http://schemas.openxmlformats.org/drawingml/2006/table">
            <a:tbl>
              <a:tblPr>
                <a:noFill/>
                <a:tableStyleId>{DF68B0A8-356D-4739-86A0-293F613CF9FD}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268200">
                <a:tc gridSpan="4">
                  <a:txBody>
                    <a:bodyPr/>
                    <a:lstStyle/>
                    <a:p>
                      <a:pPr marL="0" lvl="0" indent="0" algn="ctr" rtl="0">
                        <a:spcBef>
                          <a:spcPts val="0"/>
                        </a:spcBef>
                        <a:spcAft>
                          <a:spcPts val="0"/>
                        </a:spcAft>
                        <a:buNone/>
                      </a:pPr>
                      <a:r>
                        <a:rPr lang="en" sz="1200" i="1"/>
                        <a:t>K</a:t>
                      </a:r>
                      <a:r>
                        <a:rPr lang="en" sz="1200"/>
                        <a:t> = 3</a:t>
                      </a:r>
                      <a:endParaRPr sz="1200"/>
                    </a:p>
                  </a:txBody>
                  <a:tcPr marL="91425" marR="91425" marT="27425" marB="27425">
                    <a:lnB w="28575" cap="flat" cmpd="sng">
                      <a:solidFill>
                        <a:srgbClr val="9E9E9E"/>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075">
                <a:tc>
                  <a:txBody>
                    <a:bodyPr/>
                    <a:lstStyle/>
                    <a:p>
                      <a:pPr marL="0" lvl="0" indent="0" algn="l" rtl="0">
                        <a:spcBef>
                          <a:spcPts val="0"/>
                        </a:spcBef>
                        <a:spcAft>
                          <a:spcPts val="0"/>
                        </a:spcAft>
                        <a:buNone/>
                      </a:pPr>
                      <a:r>
                        <a:rPr lang="en" sz="1200" i="1"/>
                        <a:t>M</a:t>
                      </a:r>
                      <a:endParaRPr sz="1200"/>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dirty="0"/>
                        <a:t>C</a:t>
                      </a:r>
                      <a:endParaRPr sz="1200" i="1" dirty="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M</a:t>
                      </a:r>
                      <a:endParaRPr sz="1200" i="1"/>
                    </a:p>
                  </a:txBody>
                  <a:tcPr marL="91425" marR="91425" marT="27425" marB="27425">
                    <a:lnL w="76200"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71850">
                <a:tc>
                  <a:txBody>
                    <a:bodyPr/>
                    <a:lstStyle/>
                    <a:p>
                      <a:pPr marL="0" lvl="0" indent="0" algn="l" rtl="0">
                        <a:spcBef>
                          <a:spcPts val="0"/>
                        </a:spcBef>
                        <a:spcAft>
                          <a:spcPts val="0"/>
                        </a:spcAft>
                        <a:buNone/>
                      </a:pPr>
                      <a:r>
                        <a:rPr lang="en" sz="1200"/>
                        <a:t>A</a:t>
                      </a:r>
                      <a:endParaRPr sz="1200"/>
                    </a:p>
                  </a:txBody>
                  <a:tcPr marL="91425" marR="91425" marT="27425" marB="27425">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D</a:t>
                      </a:r>
                      <a:endParaRPr sz="120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Q</a:t>
                      </a:r>
                      <a:endParaRPr sz="1200"/>
                    </a:p>
                  </a:txBody>
                  <a:tcPr marL="91425" marR="91425" marT="27425" marB="27425">
                    <a:lnL w="9525"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solidFill>
                      <a:schemeClr val="lt2"/>
                    </a:solidFill>
                  </a:tcPr>
                </a:tc>
                <a:extLst>
                  <a:ext uri="{0D108BD9-81ED-4DB2-BD59-A6C34878D82A}">
                    <a16:rowId xmlns:a16="http://schemas.microsoft.com/office/drawing/2014/main" val="10002"/>
                  </a:ext>
                </a:extLst>
              </a:tr>
              <a:tr h="145600">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E</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 sz="1200"/>
                        <a:t>R</a:t>
                      </a:r>
                      <a:endParaRPr sz="1200"/>
                    </a:p>
                  </a:txBody>
                  <a:tcPr marL="91425" marR="91425" marT="27425" marB="27425">
                    <a:lnL w="9525" cap="flat" cmpd="sng">
                      <a:solidFill>
                        <a:srgbClr val="9E9E9E"/>
                      </a:solidFill>
                      <a:prstDash val="solid"/>
                      <a:round/>
                      <a:headEnd type="none" w="sm" len="sm"/>
                      <a:tailEnd type="none" w="sm" len="sm"/>
                    </a:lnL>
                    <a:solidFill>
                      <a:srgbClr val="F6B26B"/>
                    </a:solidFill>
                  </a:tcPr>
                </a:tc>
                <a:extLst>
                  <a:ext uri="{0D108BD9-81ED-4DB2-BD59-A6C34878D82A}">
                    <a16:rowId xmlns:a16="http://schemas.microsoft.com/office/drawing/2014/main" val="10003"/>
                  </a:ext>
                </a:extLst>
              </a:tr>
              <a:tr h="101775">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F</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4"/>
                  </a:ext>
                </a:extLst>
              </a:tr>
              <a:tr h="171850">
                <a:tc>
                  <a:txBody>
                    <a:bodyPr/>
                    <a:lstStyle/>
                    <a:p>
                      <a:pPr marL="0" lvl="0" indent="0" algn="l" rtl="0">
                        <a:spcBef>
                          <a:spcPts val="0"/>
                        </a:spcBef>
                        <a:spcAft>
                          <a:spcPts val="0"/>
                        </a:spcAft>
                        <a:buNone/>
                      </a:pPr>
                      <a:r>
                        <a:rPr lang="en" sz="1200"/>
                        <a:t>D</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G</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Q</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T</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5"/>
                  </a:ext>
                </a:extLst>
              </a:tr>
              <a:tr h="119300">
                <a:tc>
                  <a:txBody>
                    <a:bodyPr/>
                    <a:lstStyle/>
                    <a:p>
                      <a:pPr marL="0" lvl="0" indent="0" algn="l" rtl="0">
                        <a:spcBef>
                          <a:spcPts val="0"/>
                        </a:spcBef>
                        <a:spcAft>
                          <a:spcPts val="0"/>
                        </a:spcAft>
                        <a:buNone/>
                      </a:pPr>
                      <a:r>
                        <a:rPr lang="en" sz="1200"/>
                        <a:t>E</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H</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6"/>
                  </a:ext>
                </a:extLst>
              </a:tr>
              <a:tr h="171850">
                <a:tc>
                  <a:txBody>
                    <a:bodyPr/>
                    <a:lstStyle/>
                    <a:p>
                      <a:pPr marL="0" lvl="0" indent="0" algn="l" rtl="0">
                        <a:spcBef>
                          <a:spcPts val="0"/>
                        </a:spcBef>
                        <a:spcAft>
                          <a:spcPts val="0"/>
                        </a:spcAft>
                        <a:buNone/>
                      </a:pPr>
                      <a:r>
                        <a:rPr lang="en" sz="1200"/>
                        <a:t>F</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I</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r>
                        <a:rPr lang="en" sz="1200"/>
                        <a:t>G</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dirty="0"/>
                        <a:t>J</a:t>
                      </a:r>
                      <a:endParaRPr sz="1200" dirty="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T</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8"/>
                  </a:ext>
                </a:extLst>
              </a:tr>
              <a:tr h="101775">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K</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r>
                        <a:rPr lang="en" sz="1200"/>
                        <a:t>I</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L</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0"/>
                  </a:ext>
                </a:extLst>
              </a:tr>
              <a:tr h="100000">
                <a:tc>
                  <a:txBody>
                    <a:bodyPr/>
                    <a:lstStyle/>
                    <a:p>
                      <a:pPr marL="0" lvl="0" indent="0" algn="l" rtl="0">
                        <a:spcBef>
                          <a:spcPts val="0"/>
                        </a:spcBef>
                        <a:spcAft>
                          <a:spcPts val="0"/>
                        </a:spcAft>
                        <a:buNone/>
                      </a:pPr>
                      <a:r>
                        <a:rPr lang="en" sz="1200"/>
                        <a:t>J</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M</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1"/>
                  </a:ext>
                </a:extLst>
              </a:tr>
              <a:tr h="110525">
                <a:tc>
                  <a:txBody>
                    <a:bodyPr/>
                    <a:lstStyle/>
                    <a:p>
                      <a:pPr marL="0" lvl="0" indent="0" algn="l" rtl="0">
                        <a:spcBef>
                          <a:spcPts val="0"/>
                        </a:spcBef>
                        <a:spcAft>
                          <a:spcPts val="0"/>
                        </a:spcAft>
                        <a:buNone/>
                      </a:pPr>
                      <a:r>
                        <a:rPr lang="en" sz="1200"/>
                        <a:t>K</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A</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2"/>
                  </a:ext>
                </a:extLst>
              </a:tr>
              <a:tr h="100000">
                <a:tc>
                  <a:txBody>
                    <a:bodyPr/>
                    <a:lstStyle/>
                    <a:p>
                      <a:pPr marL="0" lvl="0" indent="0" algn="l" rtl="0">
                        <a:spcBef>
                          <a:spcPts val="0"/>
                        </a:spcBef>
                        <a:spcAft>
                          <a:spcPts val="0"/>
                        </a:spcAft>
                        <a:buNone/>
                      </a:pPr>
                      <a:r>
                        <a:rPr lang="en" sz="1200"/>
                        <a:t>L</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76200"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r>
                        <a:rPr lang="en" sz="1200"/>
                        <a:t>M</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76200" cap="flat" cmpd="sng">
                      <a:solidFill>
                        <a:srgbClr val="9E9E9E"/>
                      </a:solidFill>
                      <a:prstDash val="solid"/>
                      <a:round/>
                      <a:headEnd type="none" w="sm" len="sm"/>
                      <a:tailEnd type="none" w="sm" len="sm"/>
                    </a:lnL>
                    <a:solidFill>
                      <a:schemeClr val="lt2"/>
                    </a:solidFill>
                  </a:tcPr>
                </a:tc>
                <a:tc>
                  <a:txBody>
                    <a:bodyPr/>
                    <a:lstStyle/>
                    <a:p>
                      <a:pPr marL="0" lvl="0" indent="0" algn="l" rtl="0">
                        <a:spcBef>
                          <a:spcPts val="0"/>
                        </a:spcBef>
                        <a:spcAft>
                          <a:spcPts val="0"/>
                        </a:spcAft>
                        <a:buNone/>
                      </a:pPr>
                      <a:r>
                        <a:rPr lang="en" sz="1200" dirty="0"/>
                        <a:t>C</a:t>
                      </a:r>
                      <a:endParaRPr sz="1200" dirty="0"/>
                    </a:p>
                  </a:txBody>
                  <a:tcPr marL="91425" marR="91425" marT="27425" marB="27425">
                    <a:solidFill>
                      <a:schemeClr val="lt2"/>
                    </a:solidFill>
                  </a:tcPr>
                </a:tc>
                <a:extLst>
                  <a:ext uri="{0D108BD9-81ED-4DB2-BD59-A6C34878D82A}">
                    <a16:rowId xmlns:a16="http://schemas.microsoft.com/office/drawing/2014/main" val="10014"/>
                  </a:ext>
                </a:extLst>
              </a:tr>
            </a:tbl>
          </a:graphicData>
        </a:graphic>
      </p:graphicFrame>
      <p:sp>
        <p:nvSpPr>
          <p:cNvPr id="836" name="Google Shape;836;p7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Caesar Cipher</a:t>
            </a:r>
            <a:endParaRPr/>
          </a:p>
        </p:txBody>
      </p:sp>
      <p:sp>
        <p:nvSpPr>
          <p:cNvPr id="837" name="Google Shape;837;p79"/>
          <p:cNvSpPr txBox="1">
            <a:spLocks noGrp="1"/>
          </p:cNvSpPr>
          <p:nvPr>
            <p:ph type="body" idx="1"/>
          </p:nvPr>
        </p:nvSpPr>
        <p:spPr>
          <a:xfrm>
            <a:off x="198500" y="1246825"/>
            <a:ext cx="55311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One of the earliest cryptographic schemes was the </a:t>
            </a:r>
            <a:r>
              <a:rPr lang="en" b="1"/>
              <a:t>Caesar cipher</a:t>
            </a:r>
            <a:endParaRPr/>
          </a:p>
          <a:p>
            <a:pPr marL="914400" lvl="1" indent="-317500" algn="l" rtl="0">
              <a:spcBef>
                <a:spcPts val="0"/>
              </a:spcBef>
              <a:spcAft>
                <a:spcPts val="0"/>
              </a:spcAft>
              <a:buSzPts val="1400"/>
              <a:buChar char="○"/>
            </a:pPr>
            <a:r>
              <a:rPr lang="en"/>
              <a:t>Used by Julius Caesar over 2,000 years ago</a:t>
            </a:r>
            <a:endParaRPr/>
          </a:p>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Choose a key </a:t>
            </a:r>
            <a:r>
              <a:rPr lang="en" i="1"/>
              <a:t>K</a:t>
            </a:r>
            <a:r>
              <a:rPr lang="en"/>
              <a:t> randomly between 0 and 25</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a:t>
            </a:r>
            <a:endParaRPr/>
          </a:p>
          <a:p>
            <a:pPr marL="914400" lvl="1" indent="-317500" algn="l" rtl="0">
              <a:spcBef>
                <a:spcPts val="0"/>
              </a:spcBef>
              <a:spcAft>
                <a:spcPts val="0"/>
              </a:spcAft>
              <a:buSzPts val="1400"/>
              <a:buChar char="○"/>
            </a:pPr>
            <a:r>
              <a:rPr lang="en"/>
              <a:t>Replace each letter in </a:t>
            </a:r>
            <a:r>
              <a:rPr lang="en" i="1"/>
              <a:t>M</a:t>
            </a:r>
            <a:r>
              <a:rPr lang="en"/>
              <a:t> with the letter </a:t>
            </a:r>
            <a:r>
              <a:rPr lang="en" i="1"/>
              <a:t>K</a:t>
            </a:r>
            <a:r>
              <a:rPr lang="en"/>
              <a:t> positions later in the alphabet</a:t>
            </a:r>
            <a:endParaRPr/>
          </a:p>
          <a:p>
            <a:pPr marL="914400" lvl="1" indent="-317500" algn="l" rtl="0">
              <a:spcBef>
                <a:spcPts val="0"/>
              </a:spcBef>
              <a:spcAft>
                <a:spcPts val="0"/>
              </a:spcAft>
              <a:buSzPts val="1400"/>
              <a:buChar char="○"/>
            </a:pPr>
            <a:r>
              <a:rPr lang="en"/>
              <a:t>If </a:t>
            </a:r>
            <a:r>
              <a:rPr lang="en" i="1"/>
              <a:t>K</a:t>
            </a:r>
            <a:r>
              <a:rPr lang="en"/>
              <a:t> = 3, plaintext DOG becomes GRJ</a:t>
            </a:r>
            <a:endParaRPr/>
          </a:p>
          <a:p>
            <a:pPr marL="457200" lvl="0" indent="-342900" algn="l" rtl="0">
              <a:spcBef>
                <a:spcPts val="0"/>
              </a:spcBef>
              <a:spcAft>
                <a:spcPts val="0"/>
              </a:spcAft>
              <a:buSzPts val="1800"/>
              <a:buChar char="●"/>
            </a:pPr>
            <a:r>
              <a:rPr lang="en"/>
              <a:t>Dec(</a:t>
            </a:r>
            <a:r>
              <a:rPr lang="en" i="1"/>
              <a:t>K</a:t>
            </a:r>
            <a:r>
              <a:rPr lang="en"/>
              <a:t>, </a:t>
            </a:r>
            <a:r>
              <a:rPr lang="en" i="1"/>
              <a:t>C</a:t>
            </a:r>
            <a:r>
              <a:rPr lang="en"/>
              <a:t>):</a:t>
            </a:r>
            <a:endParaRPr/>
          </a:p>
          <a:p>
            <a:pPr marL="914400" lvl="1" indent="-317500" algn="l" rtl="0">
              <a:spcBef>
                <a:spcPts val="0"/>
              </a:spcBef>
              <a:spcAft>
                <a:spcPts val="0"/>
              </a:spcAft>
              <a:buSzPts val="1400"/>
              <a:buChar char="○"/>
            </a:pPr>
            <a:r>
              <a:rPr lang="en"/>
              <a:t>Replace each letter in </a:t>
            </a:r>
            <a:r>
              <a:rPr lang="en" i="1"/>
              <a:t>C</a:t>
            </a:r>
            <a:r>
              <a:rPr lang="en"/>
              <a:t> with the letter </a:t>
            </a:r>
            <a:r>
              <a:rPr lang="en" i="1"/>
              <a:t>K</a:t>
            </a:r>
            <a:r>
              <a:rPr lang="en"/>
              <a:t> positions earlier in the alphabet</a:t>
            </a:r>
            <a:endParaRPr/>
          </a:p>
          <a:p>
            <a:pPr marL="914400" lvl="1" indent="-317500" algn="l" rtl="0">
              <a:spcBef>
                <a:spcPts val="0"/>
              </a:spcBef>
              <a:spcAft>
                <a:spcPts val="0"/>
              </a:spcAft>
              <a:buSzPts val="1400"/>
              <a:buChar char="○"/>
            </a:pPr>
            <a:r>
              <a:rPr lang="en"/>
              <a:t>If </a:t>
            </a:r>
            <a:r>
              <a:rPr lang="en" i="1"/>
              <a:t>K</a:t>
            </a:r>
            <a:r>
              <a:rPr lang="en"/>
              <a:t> = 3, ciphertext GRJ becomes DOG</a:t>
            </a:r>
            <a:endParaRPr/>
          </a:p>
        </p:txBody>
      </p:sp>
      <p:sp>
        <p:nvSpPr>
          <p:cNvPr id="838" name="Google Shape;838;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7">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3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3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37">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3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3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3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42"/>
        <p:cNvGrpSpPr/>
        <p:nvPr/>
      </p:nvGrpSpPr>
      <p:grpSpPr>
        <a:xfrm>
          <a:off x="0" y="0"/>
          <a:ext cx="0" cy="0"/>
          <a:chOff x="0" y="0"/>
          <a:chExt cx="0" cy="0"/>
        </a:xfrm>
      </p:grpSpPr>
      <p:sp>
        <p:nvSpPr>
          <p:cNvPr id="843" name="Google Shape;843;p8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Attacks on the Caesar Cipher</a:t>
            </a:r>
            <a:endParaRPr/>
          </a:p>
        </p:txBody>
      </p:sp>
      <p:sp>
        <p:nvSpPr>
          <p:cNvPr id="844" name="Google Shape;844;p80"/>
          <p:cNvSpPr txBox="1">
            <a:spLocks noGrp="1"/>
          </p:cNvSpPr>
          <p:nvPr>
            <p:ph type="body" idx="1"/>
          </p:nvPr>
        </p:nvSpPr>
        <p:spPr>
          <a:xfrm>
            <a:off x="198500" y="1246825"/>
            <a:ext cx="8520600" cy="1417500"/>
          </a:xfrm>
          <a:prstGeom prst="rect">
            <a:avLst/>
          </a:prstGeom>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
              <a:t>Eve sees the ciphertext JCKN ECGUCT, but doesn’t know the key </a:t>
            </a:r>
            <a:r>
              <a:rPr lang="en" i="1"/>
              <a:t>K</a:t>
            </a:r>
            <a:endParaRPr/>
          </a:p>
          <a:p>
            <a:pPr marL="457200" lvl="0" indent="-342900" algn="l" rtl="0">
              <a:spcBef>
                <a:spcPts val="0"/>
              </a:spcBef>
              <a:spcAft>
                <a:spcPts val="0"/>
              </a:spcAft>
              <a:buSzPts val="1800"/>
              <a:buChar char="●"/>
            </a:pPr>
            <a:r>
              <a:rPr lang="en"/>
              <a:t>If you were Eve, how would you try to break this algorithm?</a:t>
            </a:r>
            <a:endParaRPr/>
          </a:p>
          <a:p>
            <a:pPr marL="457200" lvl="0" indent="-342900" algn="l" rtl="0">
              <a:spcBef>
                <a:spcPts val="0"/>
              </a:spcBef>
              <a:spcAft>
                <a:spcPts val="0"/>
              </a:spcAft>
              <a:buSzPts val="1800"/>
              <a:buChar char="●"/>
            </a:pPr>
            <a:r>
              <a:rPr lang="en"/>
              <a:t>Brute-force attack: Try all 26 possible keys!</a:t>
            </a:r>
            <a:endParaRPr/>
          </a:p>
          <a:p>
            <a:pPr marL="457200" lvl="0" indent="-342900" algn="l" rtl="0">
              <a:spcBef>
                <a:spcPts val="0"/>
              </a:spcBef>
              <a:spcAft>
                <a:spcPts val="0"/>
              </a:spcAft>
              <a:buSzPts val="1800"/>
              <a:buChar char="●"/>
            </a:pPr>
            <a:r>
              <a:rPr lang="en"/>
              <a:t>Use existing knowledge: Assume that the message is in English</a:t>
            </a:r>
            <a:endParaRPr/>
          </a:p>
        </p:txBody>
      </p:sp>
      <p:sp>
        <p:nvSpPr>
          <p:cNvPr id="845" name="Google Shape;845;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39</a:t>
            </a:fld>
            <a:endParaRPr/>
          </a:p>
        </p:txBody>
      </p:sp>
      <p:grpSp>
        <p:nvGrpSpPr>
          <p:cNvPr id="846" name="Google Shape;846;p80"/>
          <p:cNvGrpSpPr/>
          <p:nvPr/>
        </p:nvGrpSpPr>
        <p:grpSpPr>
          <a:xfrm>
            <a:off x="510125" y="2748875"/>
            <a:ext cx="7893125" cy="2124000"/>
            <a:chOff x="510125" y="2291675"/>
            <a:chExt cx="7893125" cy="2124000"/>
          </a:xfrm>
        </p:grpSpPr>
        <p:sp>
          <p:nvSpPr>
            <p:cNvPr id="847" name="Google Shape;847;p80"/>
            <p:cNvSpPr txBox="1"/>
            <p:nvPr/>
          </p:nvSpPr>
          <p:spPr>
            <a:xfrm>
              <a:off x="510125" y="2291675"/>
              <a:ext cx="30000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ourier New"/>
                  <a:ea typeface="Courier New"/>
                  <a:cs typeface="Courier New"/>
                  <a:sym typeface="Courier New"/>
                </a:rPr>
                <a:t>+1   IBJM DBFTBS</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+2   HAIL CAESAR</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+3   GZHK BZDRZQ</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+4   FYGJ AYCQYP</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+5   EXFI ZXBPXO</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+6   DWEH YWAOWN</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+7   CVDG XVZNVM</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+8   BUCF WUYMUL</a:t>
              </a:r>
              <a:endParaRPr>
                <a:latin typeface="Courier New"/>
                <a:ea typeface="Courier New"/>
                <a:cs typeface="Courier New"/>
                <a:sym typeface="Courier New"/>
              </a:endParaRPr>
            </a:p>
          </p:txBody>
        </p:sp>
        <p:sp>
          <p:nvSpPr>
            <p:cNvPr id="848" name="Google Shape;848;p80"/>
            <p:cNvSpPr txBox="1"/>
            <p:nvPr/>
          </p:nvSpPr>
          <p:spPr>
            <a:xfrm>
              <a:off x="2863000" y="2291675"/>
              <a:ext cx="30000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Courier New"/>
                  <a:ea typeface="Courier New"/>
                  <a:cs typeface="Courier New"/>
                  <a:sym typeface="Courier New"/>
                </a:rPr>
                <a:t>+9    ATBE VTXLTK</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+10   ZSAD USWKSJ</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+11   YRZC TRVJRI</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+12   XQYB SQUIQH</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+13   WPXA RPTHPG</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+14   VOWZ QOSGOF</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+15   UNVY PNRFNE</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+16   TMUX OMQEMD</a:t>
              </a:r>
              <a:endParaRPr>
                <a:solidFill>
                  <a:schemeClr val="dk1"/>
                </a:solidFill>
                <a:latin typeface="Courier New"/>
                <a:ea typeface="Courier New"/>
                <a:cs typeface="Courier New"/>
                <a:sym typeface="Courier New"/>
              </a:endParaRPr>
            </a:p>
          </p:txBody>
        </p:sp>
        <p:sp>
          <p:nvSpPr>
            <p:cNvPr id="849" name="Google Shape;849;p80"/>
            <p:cNvSpPr txBox="1"/>
            <p:nvPr/>
          </p:nvSpPr>
          <p:spPr>
            <a:xfrm>
              <a:off x="5403250" y="2291675"/>
              <a:ext cx="30000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Courier New"/>
                  <a:ea typeface="Courier New"/>
                  <a:cs typeface="Courier New"/>
                  <a:sym typeface="Courier New"/>
                </a:rPr>
                <a:t>+17   SLTW NLPDLC</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+18   RKSV MKOCKB</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+19   QJRU LJNBJA</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+20   PIQT KIMAIZ</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+21   OHPS JHLZHY</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+22   NGOR IGKYGX</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+23   MFNQ HFJXFW</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+24   LEMP GEIWEV</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+25   KDLO FDHVDU</a:t>
              </a:r>
              <a:endParaRPr>
                <a:solidFill>
                  <a:schemeClr val="dk1"/>
                </a:solidFill>
                <a:latin typeface="Courier New"/>
                <a:ea typeface="Courier New"/>
                <a:cs typeface="Courier New"/>
                <a:sym typeface="Courier New"/>
              </a:endParaRPr>
            </a:p>
          </p:txBody>
        </p:sp>
      </p:grpSp>
      <p:sp>
        <p:nvSpPr>
          <p:cNvPr id="850" name="Google Shape;850;p80"/>
          <p:cNvSpPr/>
          <p:nvPr/>
        </p:nvSpPr>
        <p:spPr>
          <a:xfrm>
            <a:off x="570200" y="3071350"/>
            <a:ext cx="1799100" cy="233400"/>
          </a:xfrm>
          <a:prstGeom prst="roundRect">
            <a:avLst>
              <a:gd name="adj" fmla="val 16667"/>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What is cryptography?</a:t>
            </a:r>
            <a:endParaRPr/>
          </a:p>
        </p:txBody>
      </p:sp>
      <p:sp>
        <p:nvSpPr>
          <p:cNvPr id="320" name="Google Shape;320;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54"/>
        <p:cNvGrpSpPr/>
        <p:nvPr/>
      </p:nvGrpSpPr>
      <p:grpSpPr>
        <a:xfrm>
          <a:off x="0" y="0"/>
          <a:ext cx="0" cy="0"/>
          <a:chOff x="0" y="0"/>
          <a:chExt cx="0" cy="0"/>
        </a:xfrm>
      </p:grpSpPr>
      <p:sp>
        <p:nvSpPr>
          <p:cNvPr id="855" name="Google Shape;855;p8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Attacks on the Caesar Cipher</a:t>
            </a:r>
            <a:endParaRPr/>
          </a:p>
        </p:txBody>
      </p:sp>
      <p:sp>
        <p:nvSpPr>
          <p:cNvPr id="856" name="Google Shape;856;p8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Eve sees the ciphertext JCKN ECGUCT, but doesn’t know the key </a:t>
            </a:r>
            <a:r>
              <a:rPr lang="en" i="1"/>
              <a:t>K</a:t>
            </a:r>
            <a:endParaRPr b="1"/>
          </a:p>
          <a:p>
            <a:pPr marL="457200" lvl="0" indent="-342900" algn="l" rtl="0">
              <a:spcBef>
                <a:spcPts val="0"/>
              </a:spcBef>
              <a:spcAft>
                <a:spcPts val="0"/>
              </a:spcAft>
              <a:buSzPts val="1800"/>
              <a:buChar char="●"/>
            </a:pPr>
            <a:r>
              <a:rPr lang="en"/>
              <a:t>Chosen-plaintext attack: Eve tricks Alice into encrypting plaintext of her choice</a:t>
            </a:r>
            <a:endParaRPr/>
          </a:p>
          <a:p>
            <a:pPr marL="914400" lvl="1" indent="-317500" algn="l" rtl="0">
              <a:spcBef>
                <a:spcPts val="0"/>
              </a:spcBef>
              <a:spcAft>
                <a:spcPts val="0"/>
              </a:spcAft>
              <a:buSzPts val="1400"/>
              <a:buChar char="○"/>
            </a:pPr>
            <a:r>
              <a:rPr lang="en"/>
              <a:t>Eve sends a message </a:t>
            </a:r>
            <a:r>
              <a:rPr lang="en" i="1"/>
              <a:t>M</a:t>
            </a:r>
            <a:r>
              <a:rPr lang="en"/>
              <a:t> = AAA and receives </a:t>
            </a:r>
            <a:r>
              <a:rPr lang="en" i="1"/>
              <a:t>C</a:t>
            </a:r>
            <a:r>
              <a:rPr lang="en"/>
              <a:t> = CCC</a:t>
            </a:r>
            <a:endParaRPr/>
          </a:p>
          <a:p>
            <a:pPr marL="914400" lvl="1" indent="-317500" algn="l" rtl="0">
              <a:spcBef>
                <a:spcPts val="0"/>
              </a:spcBef>
              <a:spcAft>
                <a:spcPts val="0"/>
              </a:spcAft>
              <a:buSzPts val="1400"/>
              <a:buChar char="○"/>
            </a:pPr>
            <a:r>
              <a:rPr lang="en"/>
              <a:t>Eve can deduce the key: C is 2 letters after A, so </a:t>
            </a:r>
            <a:r>
              <a:rPr lang="en" i="1"/>
              <a:t>K</a:t>
            </a:r>
            <a:r>
              <a:rPr lang="en"/>
              <a:t> = 2</a:t>
            </a:r>
            <a:endParaRPr/>
          </a:p>
          <a:p>
            <a:pPr marL="914400" lvl="1" indent="-317500" algn="l" rtl="0">
              <a:spcBef>
                <a:spcPts val="0"/>
              </a:spcBef>
              <a:spcAft>
                <a:spcPts val="0"/>
              </a:spcAft>
              <a:buSzPts val="1400"/>
              <a:buChar char="○"/>
            </a:pPr>
            <a:r>
              <a:rPr lang="en"/>
              <a:t>Eve has the key, so she can decrypt the ciphertext</a:t>
            </a:r>
            <a:endParaRPr/>
          </a:p>
        </p:txBody>
      </p:sp>
      <p:sp>
        <p:nvSpPr>
          <p:cNvPr id="857" name="Google Shape;857;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5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5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61"/>
        <p:cNvGrpSpPr/>
        <p:nvPr/>
      </p:nvGrpSpPr>
      <p:grpSpPr>
        <a:xfrm>
          <a:off x="0" y="0"/>
          <a:ext cx="0" cy="0"/>
          <a:chOff x="0" y="0"/>
          <a:chExt cx="0" cy="0"/>
        </a:xfrm>
      </p:grpSpPr>
      <p:sp>
        <p:nvSpPr>
          <p:cNvPr id="862" name="Google Shape;862;p8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Substitution Cipher</a:t>
            </a:r>
            <a:endParaRPr/>
          </a:p>
        </p:txBody>
      </p:sp>
      <p:sp>
        <p:nvSpPr>
          <p:cNvPr id="863" name="Google Shape;863;p82"/>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dirty="0"/>
              <a:t>A better cipher: create a mapping of each character to another character.</a:t>
            </a:r>
            <a:endParaRPr dirty="0"/>
          </a:p>
          <a:p>
            <a:pPr marL="914400" lvl="1" indent="-317500" algn="l" rtl="0">
              <a:spcBef>
                <a:spcPts val="0"/>
              </a:spcBef>
              <a:spcAft>
                <a:spcPts val="0"/>
              </a:spcAft>
              <a:buSzPts val="1400"/>
              <a:buChar char="○"/>
            </a:pPr>
            <a:r>
              <a:rPr lang="en" dirty="0"/>
              <a:t>Example: A = N, B = Q, C = L, D = Z, etc.</a:t>
            </a:r>
            <a:endParaRPr dirty="0"/>
          </a:p>
          <a:p>
            <a:pPr marL="914400" lvl="1" indent="-317500" algn="l" rtl="0">
              <a:spcBef>
                <a:spcPts val="0"/>
              </a:spcBef>
              <a:spcAft>
                <a:spcPts val="0"/>
              </a:spcAft>
              <a:buSzPts val="1400"/>
              <a:buChar char="○"/>
            </a:pPr>
            <a:r>
              <a:rPr lang="en" dirty="0"/>
              <a:t>Unlike the Caesar cipher, the shift is no longer constant!</a:t>
            </a:r>
            <a:endParaRPr dirty="0"/>
          </a:p>
          <a:p>
            <a:pPr marL="457200" lvl="0" indent="-342900" algn="l" rtl="0">
              <a:spcBef>
                <a:spcPts val="0"/>
              </a:spcBef>
              <a:spcAft>
                <a:spcPts val="0"/>
              </a:spcAft>
              <a:buSzPts val="1800"/>
              <a:buChar char="●"/>
            </a:pPr>
            <a:r>
              <a:rPr lang="en" dirty="0" err="1"/>
              <a:t>KeyGen</a:t>
            </a:r>
            <a:r>
              <a:rPr lang="en" dirty="0"/>
              <a:t>():</a:t>
            </a:r>
            <a:endParaRPr dirty="0"/>
          </a:p>
          <a:p>
            <a:pPr marL="914400" lvl="1" indent="-317500" algn="l" rtl="0">
              <a:spcBef>
                <a:spcPts val="0"/>
              </a:spcBef>
              <a:spcAft>
                <a:spcPts val="0"/>
              </a:spcAft>
              <a:buSzPts val="1400"/>
              <a:buChar char="○"/>
            </a:pPr>
            <a:r>
              <a:rPr lang="en" dirty="0"/>
              <a:t>Generate a random, one-to-one mapping of characters</a:t>
            </a:r>
            <a:endParaRPr dirty="0"/>
          </a:p>
          <a:p>
            <a:pPr marL="457200" lvl="0" indent="-342900" algn="l" rtl="0">
              <a:spcBef>
                <a:spcPts val="0"/>
              </a:spcBef>
              <a:spcAft>
                <a:spcPts val="0"/>
              </a:spcAft>
              <a:buSzPts val="1800"/>
              <a:buChar char="●"/>
            </a:pPr>
            <a:r>
              <a:rPr lang="en" dirty="0"/>
              <a:t>Enc(</a:t>
            </a:r>
            <a:r>
              <a:rPr lang="en" i="1" dirty="0"/>
              <a:t>K</a:t>
            </a:r>
            <a:r>
              <a:rPr lang="en" dirty="0"/>
              <a:t>, </a:t>
            </a:r>
            <a:r>
              <a:rPr lang="en" i="1" dirty="0"/>
              <a:t>M</a:t>
            </a:r>
            <a:r>
              <a:rPr lang="en" dirty="0"/>
              <a:t>):</a:t>
            </a:r>
            <a:endParaRPr dirty="0"/>
          </a:p>
          <a:p>
            <a:pPr marL="914400" lvl="1" indent="-317500" algn="l" rtl="0">
              <a:spcBef>
                <a:spcPts val="0"/>
              </a:spcBef>
              <a:spcAft>
                <a:spcPts val="0"/>
              </a:spcAft>
              <a:buSzPts val="1400"/>
              <a:buChar char="○"/>
            </a:pPr>
            <a:r>
              <a:rPr lang="en" dirty="0"/>
              <a:t>Map each letter in </a:t>
            </a:r>
            <a:r>
              <a:rPr lang="en" i="1" dirty="0"/>
              <a:t>M</a:t>
            </a:r>
            <a:r>
              <a:rPr lang="en" dirty="0"/>
              <a:t> to the output according to the mapping </a:t>
            </a:r>
            <a:r>
              <a:rPr lang="en" i="1" dirty="0"/>
              <a:t>K</a:t>
            </a:r>
            <a:endParaRPr dirty="0"/>
          </a:p>
          <a:p>
            <a:pPr marL="457200" lvl="0" indent="-342900" algn="l" rtl="0">
              <a:spcBef>
                <a:spcPts val="0"/>
              </a:spcBef>
              <a:spcAft>
                <a:spcPts val="0"/>
              </a:spcAft>
              <a:buSzPts val="1800"/>
              <a:buChar char="●"/>
            </a:pPr>
            <a:r>
              <a:rPr lang="en" dirty="0"/>
              <a:t>Dec(</a:t>
            </a:r>
            <a:r>
              <a:rPr lang="en" i="1" dirty="0"/>
              <a:t>K</a:t>
            </a:r>
            <a:r>
              <a:rPr lang="en" dirty="0"/>
              <a:t>, </a:t>
            </a:r>
            <a:r>
              <a:rPr lang="en" i="1" dirty="0"/>
              <a:t>C</a:t>
            </a:r>
            <a:r>
              <a:rPr lang="en" dirty="0"/>
              <a:t>):</a:t>
            </a:r>
            <a:endParaRPr dirty="0"/>
          </a:p>
          <a:p>
            <a:pPr marL="914400" lvl="1" indent="-317500" algn="l" rtl="0">
              <a:spcBef>
                <a:spcPts val="0"/>
              </a:spcBef>
              <a:spcAft>
                <a:spcPts val="0"/>
              </a:spcAft>
              <a:buSzPts val="1400"/>
              <a:buChar char="○"/>
            </a:pPr>
            <a:r>
              <a:rPr lang="en" dirty="0"/>
              <a:t>Map each letter in </a:t>
            </a:r>
            <a:r>
              <a:rPr lang="en" i="1" dirty="0"/>
              <a:t>C</a:t>
            </a:r>
            <a:r>
              <a:rPr lang="en" dirty="0"/>
              <a:t> to the output according to the </a:t>
            </a:r>
            <a:r>
              <a:rPr lang="en" i="1" dirty="0"/>
              <a:t>reverse</a:t>
            </a:r>
            <a:r>
              <a:rPr lang="en" dirty="0"/>
              <a:t> of the mapping </a:t>
            </a:r>
            <a:r>
              <a:rPr lang="en" i="1" dirty="0"/>
              <a:t>K</a:t>
            </a:r>
            <a:endParaRPr dirty="0"/>
          </a:p>
        </p:txBody>
      </p:sp>
      <p:sp>
        <p:nvSpPr>
          <p:cNvPr id="864" name="Google Shape;864;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41</a:t>
            </a:fld>
            <a:endParaRPr/>
          </a:p>
        </p:txBody>
      </p:sp>
      <p:graphicFrame>
        <p:nvGraphicFramePr>
          <p:cNvPr id="865" name="Google Shape;865;p82"/>
          <p:cNvGraphicFramePr/>
          <p:nvPr/>
        </p:nvGraphicFramePr>
        <p:xfrm>
          <a:off x="6335250" y="1221688"/>
          <a:ext cx="1531400" cy="3596420"/>
        </p:xfrm>
        <a:graphic>
          <a:graphicData uri="http://schemas.openxmlformats.org/drawingml/2006/table">
            <a:tbl>
              <a:tblPr>
                <a:noFill/>
                <a:tableStyleId>{DF68B0A8-356D-4739-86A0-293F613CF9FD}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268200">
                <a:tc gridSpan="4">
                  <a:txBody>
                    <a:bodyPr/>
                    <a:lstStyle/>
                    <a:p>
                      <a:pPr marL="0" lvl="0" indent="0" algn="ctr" rtl="0">
                        <a:spcBef>
                          <a:spcPts val="0"/>
                        </a:spcBef>
                        <a:spcAft>
                          <a:spcPts val="0"/>
                        </a:spcAft>
                        <a:buNone/>
                      </a:pPr>
                      <a:r>
                        <a:rPr lang="en" sz="1200" i="1"/>
                        <a:t>K</a:t>
                      </a:r>
                      <a:endParaRPr sz="1200" i="1"/>
                    </a:p>
                  </a:txBody>
                  <a:tcPr marL="91425" marR="91425" marT="27425" marB="27425">
                    <a:lnB w="28575" cap="flat" cmpd="sng">
                      <a:solidFill>
                        <a:srgbClr val="9E9E9E"/>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075">
                <a:tc>
                  <a:txBody>
                    <a:bodyPr/>
                    <a:lstStyle/>
                    <a:p>
                      <a:pPr marL="0" lvl="0" indent="0" algn="l" rtl="0">
                        <a:spcBef>
                          <a:spcPts val="0"/>
                        </a:spcBef>
                        <a:spcAft>
                          <a:spcPts val="0"/>
                        </a:spcAft>
                        <a:buNone/>
                      </a:pPr>
                      <a:r>
                        <a:rPr lang="en" sz="1200" i="1"/>
                        <a:t>M</a:t>
                      </a:r>
                      <a:endParaRPr sz="1200"/>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dirty="0"/>
                        <a:t>C</a:t>
                      </a:r>
                      <a:endParaRPr sz="1200" i="1" dirty="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M</a:t>
                      </a:r>
                      <a:endParaRPr sz="1200" i="1"/>
                    </a:p>
                  </a:txBody>
                  <a:tcPr marL="91425" marR="91425" marT="27425" marB="27425">
                    <a:lnL w="76200"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71850">
                <a:tc>
                  <a:txBody>
                    <a:bodyPr/>
                    <a:lstStyle/>
                    <a:p>
                      <a:pPr marL="0" lvl="0" indent="0" algn="l" rtl="0">
                        <a:spcBef>
                          <a:spcPts val="0"/>
                        </a:spcBef>
                        <a:spcAft>
                          <a:spcPts val="0"/>
                        </a:spcAft>
                        <a:buNone/>
                      </a:pPr>
                      <a:r>
                        <a:rPr lang="en" sz="1200"/>
                        <a:t>A</a:t>
                      </a:r>
                      <a:endParaRPr sz="1200"/>
                    </a:p>
                  </a:txBody>
                  <a:tcPr marL="91425" marR="91425" marT="27425" marB="27425">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G</a:t>
                      </a:r>
                      <a:endParaRPr sz="1200"/>
                    </a:p>
                  </a:txBody>
                  <a:tcPr marL="91425" marR="91425" marT="27425" marB="27425">
                    <a:lnL w="9525"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solidFill>
                      <a:schemeClr val="lt2"/>
                    </a:solidFill>
                  </a:tcPr>
                </a:tc>
                <a:extLst>
                  <a:ext uri="{0D108BD9-81ED-4DB2-BD59-A6C34878D82A}">
                    <a16:rowId xmlns:a16="http://schemas.microsoft.com/office/drawing/2014/main" val="10002"/>
                  </a:ext>
                </a:extLst>
              </a:tr>
              <a:tr h="145600">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Q</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 sz="1200"/>
                        <a:t>P</a:t>
                      </a:r>
                      <a:endParaRPr sz="1200"/>
                    </a:p>
                  </a:txBody>
                  <a:tcPr marL="91425" marR="91425" marT="27425" marB="27425">
                    <a:lnL w="9525" cap="flat" cmpd="sng">
                      <a:solidFill>
                        <a:srgbClr val="9E9E9E"/>
                      </a:solidFill>
                      <a:prstDash val="solid"/>
                      <a:round/>
                      <a:headEnd type="none" w="sm" len="sm"/>
                      <a:tailEnd type="none" w="sm" len="sm"/>
                    </a:lnL>
                    <a:solidFill>
                      <a:srgbClr val="F6B26B"/>
                    </a:solidFill>
                  </a:tcPr>
                </a:tc>
                <a:extLst>
                  <a:ext uri="{0D108BD9-81ED-4DB2-BD59-A6C34878D82A}">
                    <a16:rowId xmlns:a16="http://schemas.microsoft.com/office/drawing/2014/main" val="10003"/>
                  </a:ext>
                </a:extLst>
              </a:tr>
              <a:tr h="101775">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L</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T</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4"/>
                  </a:ext>
                </a:extLst>
              </a:tr>
              <a:tr h="171850">
                <a:tc>
                  <a:txBody>
                    <a:bodyPr/>
                    <a:lstStyle/>
                    <a:p>
                      <a:pPr marL="0" lvl="0" indent="0" algn="l" rtl="0">
                        <a:spcBef>
                          <a:spcPts val="0"/>
                        </a:spcBef>
                        <a:spcAft>
                          <a:spcPts val="0"/>
                        </a:spcAft>
                        <a:buNone/>
                      </a:pPr>
                      <a:r>
                        <a:rPr lang="en" sz="1200"/>
                        <a:t>D</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Z</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Q</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A</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5"/>
                  </a:ext>
                </a:extLst>
              </a:tr>
              <a:tr h="119300">
                <a:tc>
                  <a:txBody>
                    <a:bodyPr/>
                    <a:lstStyle/>
                    <a:p>
                      <a:pPr marL="0" lvl="0" indent="0" algn="l" rtl="0">
                        <a:spcBef>
                          <a:spcPts val="0"/>
                        </a:spcBef>
                        <a:spcAft>
                          <a:spcPts val="0"/>
                        </a:spcAft>
                        <a:buNone/>
                      </a:pPr>
                      <a:r>
                        <a:rPr lang="en" sz="1200"/>
                        <a:t>E</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K</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dirty="0"/>
                        <a:t>R</a:t>
                      </a:r>
                      <a:endParaRPr sz="1200" dirty="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J</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6"/>
                  </a:ext>
                </a:extLst>
              </a:tr>
              <a:tr h="171850">
                <a:tc>
                  <a:txBody>
                    <a:bodyPr/>
                    <a:lstStyle/>
                    <a:p>
                      <a:pPr marL="0" lvl="0" indent="0" algn="l" rtl="0">
                        <a:spcBef>
                          <a:spcPts val="0"/>
                        </a:spcBef>
                        <a:spcAft>
                          <a:spcPts val="0"/>
                        </a:spcAft>
                        <a:buNone/>
                      </a:pPr>
                      <a:r>
                        <a:rPr lang="en" sz="1200"/>
                        <a:t>F</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r>
                        <a:rPr lang="en" sz="1200"/>
                        <a:t>G</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V</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T</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D</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8"/>
                  </a:ext>
                </a:extLst>
              </a:tr>
              <a:tr h="101775">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I</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r>
                        <a:rPr lang="en" sz="1200"/>
                        <a:t>I</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E</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C</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0"/>
                  </a:ext>
                </a:extLst>
              </a:tr>
              <a:tr h="100000">
                <a:tc>
                  <a:txBody>
                    <a:bodyPr/>
                    <a:lstStyle/>
                    <a:p>
                      <a:pPr marL="0" lvl="0" indent="0" algn="l" rtl="0">
                        <a:spcBef>
                          <a:spcPts val="0"/>
                        </a:spcBef>
                        <a:spcAft>
                          <a:spcPts val="0"/>
                        </a:spcAft>
                        <a:buNone/>
                      </a:pPr>
                      <a:r>
                        <a:rPr lang="en" sz="1200"/>
                        <a:t>J</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F</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1"/>
                  </a:ext>
                </a:extLst>
              </a:tr>
              <a:tr h="110525">
                <a:tc>
                  <a:txBody>
                    <a:bodyPr/>
                    <a:lstStyle/>
                    <a:p>
                      <a:pPr marL="0" lvl="0" indent="0" algn="l" rtl="0">
                        <a:spcBef>
                          <a:spcPts val="0"/>
                        </a:spcBef>
                        <a:spcAft>
                          <a:spcPts val="0"/>
                        </a:spcAft>
                        <a:buNone/>
                      </a:pPr>
                      <a:r>
                        <a:rPr lang="en" sz="1200"/>
                        <a:t>K</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B</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M</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2"/>
                  </a:ext>
                </a:extLst>
              </a:tr>
              <a:tr h="100000">
                <a:tc>
                  <a:txBody>
                    <a:bodyPr/>
                    <a:lstStyle/>
                    <a:p>
                      <a:pPr marL="0" lvl="0" indent="0" algn="l" rtl="0">
                        <a:spcBef>
                          <a:spcPts val="0"/>
                        </a:spcBef>
                        <a:spcAft>
                          <a:spcPts val="0"/>
                        </a:spcAft>
                        <a:buNone/>
                      </a:pPr>
                      <a:r>
                        <a:rPr lang="en" sz="1200"/>
                        <a:t>L</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76200"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solidFill>
                      <a:schemeClr val="lt2"/>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r>
                        <a:rPr lang="en" sz="1200"/>
                        <a:t>M</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76200" cap="flat" cmpd="sng">
                      <a:solidFill>
                        <a:srgbClr val="9E9E9E"/>
                      </a:solidFill>
                      <a:prstDash val="solid"/>
                      <a:round/>
                      <a:headEnd type="none" w="sm" len="sm"/>
                      <a:tailEnd type="none" w="sm" len="sm"/>
                    </a:lnL>
                    <a:solidFill>
                      <a:schemeClr val="lt2"/>
                    </a:solidFill>
                  </a:tcPr>
                </a:tc>
                <a:tc>
                  <a:txBody>
                    <a:bodyPr/>
                    <a:lstStyle/>
                    <a:p>
                      <a:pPr marL="0" lvl="0" indent="0" algn="l" rtl="0">
                        <a:spcBef>
                          <a:spcPts val="0"/>
                        </a:spcBef>
                        <a:spcAft>
                          <a:spcPts val="0"/>
                        </a:spcAft>
                        <a:buNone/>
                      </a:pPr>
                      <a:r>
                        <a:rPr lang="en" sz="1200" dirty="0"/>
                        <a:t>H</a:t>
                      </a:r>
                      <a:endParaRPr sz="1200" dirty="0"/>
                    </a:p>
                  </a:txBody>
                  <a:tcPr marL="91425" marR="91425" marT="27425" marB="27425">
                    <a:solidFill>
                      <a:schemeClr val="lt2"/>
                    </a:solid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6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6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6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6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6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6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69"/>
        <p:cNvGrpSpPr/>
        <p:nvPr/>
      </p:nvGrpSpPr>
      <p:grpSpPr>
        <a:xfrm>
          <a:off x="0" y="0"/>
          <a:ext cx="0" cy="0"/>
          <a:chOff x="0" y="0"/>
          <a:chExt cx="0" cy="0"/>
        </a:xfrm>
      </p:grpSpPr>
      <p:sp>
        <p:nvSpPr>
          <p:cNvPr id="870" name="Google Shape;870;p8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Attacks on Substitution Ciphers</a:t>
            </a:r>
            <a:endParaRPr/>
          </a:p>
        </p:txBody>
      </p:sp>
      <p:sp>
        <p:nvSpPr>
          <p:cNvPr id="871" name="Google Shape;871;p8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Does the brute-force attack still work?</a:t>
            </a:r>
            <a:endParaRPr dirty="0"/>
          </a:p>
          <a:p>
            <a:pPr marL="914400" lvl="1" indent="-317500" algn="l" rtl="0">
              <a:spcBef>
                <a:spcPts val="0"/>
              </a:spcBef>
              <a:spcAft>
                <a:spcPts val="0"/>
              </a:spcAft>
              <a:buSzPts val="1400"/>
              <a:buChar char="○"/>
            </a:pPr>
            <a:r>
              <a:rPr lang="en" dirty="0"/>
              <a:t>There are 26! ≈ 2</a:t>
            </a:r>
            <a:r>
              <a:rPr lang="en" baseline="30000" dirty="0"/>
              <a:t>88</a:t>
            </a:r>
            <a:r>
              <a:rPr lang="en" dirty="0"/>
              <a:t> possible mappings to try</a:t>
            </a:r>
            <a:endParaRPr dirty="0"/>
          </a:p>
          <a:p>
            <a:pPr marL="1371600" lvl="2" indent="-317500" algn="l" rtl="0">
              <a:spcBef>
                <a:spcPts val="0"/>
              </a:spcBef>
              <a:spcAft>
                <a:spcPts val="0"/>
              </a:spcAft>
              <a:buSzPts val="1400"/>
              <a:buChar char="■"/>
            </a:pPr>
            <a:r>
              <a:rPr lang="en" dirty="0"/>
              <a:t>Too much for most modern computers… for now</a:t>
            </a:r>
            <a:endParaRPr dirty="0"/>
          </a:p>
          <a:p>
            <a:pPr marL="457200" lvl="0" indent="-342900" algn="l" rtl="0">
              <a:spcBef>
                <a:spcPts val="0"/>
              </a:spcBef>
              <a:spcAft>
                <a:spcPts val="0"/>
              </a:spcAft>
              <a:buSzPts val="1800"/>
              <a:buChar char="●"/>
            </a:pPr>
            <a:r>
              <a:rPr lang="en" dirty="0"/>
              <a:t>How about the chosen-plaintext attack?</a:t>
            </a:r>
            <a:endParaRPr dirty="0"/>
          </a:p>
          <a:p>
            <a:pPr marL="914400" lvl="1" indent="-317500" algn="l" rtl="0">
              <a:spcBef>
                <a:spcPts val="0"/>
              </a:spcBef>
              <a:spcAft>
                <a:spcPts val="0"/>
              </a:spcAft>
              <a:buSzPts val="1400"/>
              <a:buChar char="○"/>
            </a:pPr>
            <a:r>
              <a:rPr lang="en" dirty="0"/>
              <a:t>Trick Alice into encrypting ABCDEFGHIJKLMNOPQRSTUVWXYZ, and you’ll get the whole mapping!</a:t>
            </a:r>
            <a:endParaRPr dirty="0"/>
          </a:p>
          <a:p>
            <a:pPr marL="457200" lvl="0" indent="-342900" algn="l" rtl="0">
              <a:spcBef>
                <a:spcPts val="0"/>
              </a:spcBef>
              <a:spcAft>
                <a:spcPts val="0"/>
              </a:spcAft>
              <a:buSzPts val="1800"/>
              <a:buChar char="●"/>
            </a:pPr>
            <a:r>
              <a:rPr lang="en" dirty="0"/>
              <a:t>Another strategy: </a:t>
            </a:r>
            <a:r>
              <a:rPr lang="en" i="1" dirty="0"/>
              <a:t>cryptanalysis</a:t>
            </a:r>
            <a:endParaRPr dirty="0"/>
          </a:p>
          <a:p>
            <a:pPr marL="914400" lvl="1" indent="-317500" algn="l" rtl="0">
              <a:spcBef>
                <a:spcPts val="0"/>
              </a:spcBef>
              <a:spcAft>
                <a:spcPts val="0"/>
              </a:spcAft>
              <a:buSzPts val="1400"/>
              <a:buChar char="○"/>
            </a:pPr>
            <a:r>
              <a:rPr lang="en" dirty="0"/>
              <a:t>The most common English letters in text are</a:t>
            </a:r>
            <a:br>
              <a:rPr lang="en" dirty="0"/>
            </a:br>
            <a:r>
              <a:rPr lang="en" dirty="0"/>
              <a:t>E, T, A, O, I, N</a:t>
            </a:r>
            <a:endParaRPr dirty="0"/>
          </a:p>
        </p:txBody>
      </p:sp>
      <p:sp>
        <p:nvSpPr>
          <p:cNvPr id="872" name="Google Shape;872;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42</a:t>
            </a:fld>
            <a:endParaRPr/>
          </a:p>
        </p:txBody>
      </p:sp>
      <p:graphicFrame>
        <p:nvGraphicFramePr>
          <p:cNvPr id="873" name="Google Shape;873;p83"/>
          <p:cNvGraphicFramePr/>
          <p:nvPr/>
        </p:nvGraphicFramePr>
        <p:xfrm>
          <a:off x="6335250" y="1221688"/>
          <a:ext cx="1531400" cy="3596420"/>
        </p:xfrm>
        <a:graphic>
          <a:graphicData uri="http://schemas.openxmlformats.org/drawingml/2006/table">
            <a:tbl>
              <a:tblPr>
                <a:noFill/>
                <a:tableStyleId>{DF68B0A8-356D-4739-86A0-293F613CF9FD}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268200">
                <a:tc gridSpan="4">
                  <a:txBody>
                    <a:bodyPr/>
                    <a:lstStyle/>
                    <a:p>
                      <a:pPr marL="0" lvl="0" indent="0" algn="ctr" rtl="0">
                        <a:spcBef>
                          <a:spcPts val="0"/>
                        </a:spcBef>
                        <a:spcAft>
                          <a:spcPts val="0"/>
                        </a:spcAft>
                        <a:buNone/>
                      </a:pPr>
                      <a:r>
                        <a:rPr lang="en" sz="1200" i="1"/>
                        <a:t>K</a:t>
                      </a:r>
                      <a:endParaRPr sz="1200" i="1"/>
                    </a:p>
                  </a:txBody>
                  <a:tcPr marL="91425" marR="91425" marT="27425" marB="27425">
                    <a:lnB w="28575" cap="flat" cmpd="sng">
                      <a:solidFill>
                        <a:srgbClr val="9E9E9E"/>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075">
                <a:tc>
                  <a:txBody>
                    <a:bodyPr/>
                    <a:lstStyle/>
                    <a:p>
                      <a:pPr marL="0" lvl="0" indent="0" algn="l" rtl="0">
                        <a:spcBef>
                          <a:spcPts val="0"/>
                        </a:spcBef>
                        <a:spcAft>
                          <a:spcPts val="0"/>
                        </a:spcAft>
                        <a:buNone/>
                      </a:pPr>
                      <a:r>
                        <a:rPr lang="en" sz="1200" i="1"/>
                        <a:t>M</a:t>
                      </a:r>
                      <a:endParaRPr sz="1200"/>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M</a:t>
                      </a:r>
                      <a:endParaRPr sz="1200" i="1"/>
                    </a:p>
                  </a:txBody>
                  <a:tcPr marL="91425" marR="91425" marT="27425" marB="27425">
                    <a:lnL w="76200"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71850">
                <a:tc>
                  <a:txBody>
                    <a:bodyPr/>
                    <a:lstStyle/>
                    <a:p>
                      <a:pPr marL="0" lvl="0" indent="0" algn="l" rtl="0">
                        <a:spcBef>
                          <a:spcPts val="0"/>
                        </a:spcBef>
                        <a:spcAft>
                          <a:spcPts val="0"/>
                        </a:spcAft>
                        <a:buNone/>
                      </a:pPr>
                      <a:r>
                        <a:rPr lang="en" sz="1200"/>
                        <a:t>A</a:t>
                      </a:r>
                      <a:endParaRPr sz="1200"/>
                    </a:p>
                  </a:txBody>
                  <a:tcPr marL="91425" marR="91425" marT="27425" marB="27425">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G</a:t>
                      </a:r>
                      <a:endParaRPr sz="1200"/>
                    </a:p>
                  </a:txBody>
                  <a:tcPr marL="91425" marR="91425" marT="27425" marB="27425">
                    <a:lnL w="9525"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solidFill>
                      <a:schemeClr val="lt2"/>
                    </a:solidFill>
                  </a:tcPr>
                </a:tc>
                <a:extLst>
                  <a:ext uri="{0D108BD9-81ED-4DB2-BD59-A6C34878D82A}">
                    <a16:rowId xmlns:a16="http://schemas.microsoft.com/office/drawing/2014/main" val="10002"/>
                  </a:ext>
                </a:extLst>
              </a:tr>
              <a:tr h="145600">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Q</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 sz="1200"/>
                        <a:t>P</a:t>
                      </a:r>
                      <a:endParaRPr sz="1200"/>
                    </a:p>
                  </a:txBody>
                  <a:tcPr marL="91425" marR="91425" marT="27425" marB="27425">
                    <a:lnL w="9525" cap="flat" cmpd="sng">
                      <a:solidFill>
                        <a:srgbClr val="9E9E9E"/>
                      </a:solidFill>
                      <a:prstDash val="solid"/>
                      <a:round/>
                      <a:headEnd type="none" w="sm" len="sm"/>
                      <a:tailEnd type="none" w="sm" len="sm"/>
                    </a:lnL>
                    <a:solidFill>
                      <a:srgbClr val="F6B26B"/>
                    </a:solidFill>
                  </a:tcPr>
                </a:tc>
                <a:extLst>
                  <a:ext uri="{0D108BD9-81ED-4DB2-BD59-A6C34878D82A}">
                    <a16:rowId xmlns:a16="http://schemas.microsoft.com/office/drawing/2014/main" val="10003"/>
                  </a:ext>
                </a:extLst>
              </a:tr>
              <a:tr h="101775">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L</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T</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4"/>
                  </a:ext>
                </a:extLst>
              </a:tr>
              <a:tr h="171850">
                <a:tc>
                  <a:txBody>
                    <a:bodyPr/>
                    <a:lstStyle/>
                    <a:p>
                      <a:pPr marL="0" lvl="0" indent="0" algn="l" rtl="0">
                        <a:spcBef>
                          <a:spcPts val="0"/>
                        </a:spcBef>
                        <a:spcAft>
                          <a:spcPts val="0"/>
                        </a:spcAft>
                        <a:buNone/>
                      </a:pPr>
                      <a:r>
                        <a:rPr lang="en" sz="1200"/>
                        <a:t>D</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Z</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Q</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A</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5"/>
                  </a:ext>
                </a:extLst>
              </a:tr>
              <a:tr h="119300">
                <a:tc>
                  <a:txBody>
                    <a:bodyPr/>
                    <a:lstStyle/>
                    <a:p>
                      <a:pPr marL="0" lvl="0" indent="0" algn="l" rtl="0">
                        <a:spcBef>
                          <a:spcPts val="0"/>
                        </a:spcBef>
                        <a:spcAft>
                          <a:spcPts val="0"/>
                        </a:spcAft>
                        <a:buNone/>
                      </a:pPr>
                      <a:r>
                        <a:rPr lang="en" sz="1200"/>
                        <a:t>E</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K</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J</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6"/>
                  </a:ext>
                </a:extLst>
              </a:tr>
              <a:tr h="171850">
                <a:tc>
                  <a:txBody>
                    <a:bodyPr/>
                    <a:lstStyle/>
                    <a:p>
                      <a:pPr marL="0" lvl="0" indent="0" algn="l" rtl="0">
                        <a:spcBef>
                          <a:spcPts val="0"/>
                        </a:spcBef>
                        <a:spcAft>
                          <a:spcPts val="0"/>
                        </a:spcAft>
                        <a:buNone/>
                      </a:pPr>
                      <a:r>
                        <a:rPr lang="en" sz="1200"/>
                        <a:t>F</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r>
                        <a:rPr lang="en" sz="1200"/>
                        <a:t>G</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V</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T</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D</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8"/>
                  </a:ext>
                </a:extLst>
              </a:tr>
              <a:tr h="101775">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I</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r>
                        <a:rPr lang="en" sz="1200"/>
                        <a:t>I</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E</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C</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0"/>
                  </a:ext>
                </a:extLst>
              </a:tr>
              <a:tr h="100000">
                <a:tc>
                  <a:txBody>
                    <a:bodyPr/>
                    <a:lstStyle/>
                    <a:p>
                      <a:pPr marL="0" lvl="0" indent="0" algn="l" rtl="0">
                        <a:spcBef>
                          <a:spcPts val="0"/>
                        </a:spcBef>
                        <a:spcAft>
                          <a:spcPts val="0"/>
                        </a:spcAft>
                        <a:buNone/>
                      </a:pPr>
                      <a:r>
                        <a:rPr lang="en" sz="1200"/>
                        <a:t>J</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F</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1"/>
                  </a:ext>
                </a:extLst>
              </a:tr>
              <a:tr h="110525">
                <a:tc>
                  <a:txBody>
                    <a:bodyPr/>
                    <a:lstStyle/>
                    <a:p>
                      <a:pPr marL="0" lvl="0" indent="0" algn="l" rtl="0">
                        <a:spcBef>
                          <a:spcPts val="0"/>
                        </a:spcBef>
                        <a:spcAft>
                          <a:spcPts val="0"/>
                        </a:spcAft>
                        <a:buNone/>
                      </a:pPr>
                      <a:r>
                        <a:rPr lang="en" sz="1200"/>
                        <a:t>K</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B</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M</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2"/>
                  </a:ext>
                </a:extLst>
              </a:tr>
              <a:tr h="100000">
                <a:tc>
                  <a:txBody>
                    <a:bodyPr/>
                    <a:lstStyle/>
                    <a:p>
                      <a:pPr marL="0" lvl="0" indent="0" algn="l" rtl="0">
                        <a:spcBef>
                          <a:spcPts val="0"/>
                        </a:spcBef>
                        <a:spcAft>
                          <a:spcPts val="0"/>
                        </a:spcAft>
                        <a:buNone/>
                      </a:pPr>
                      <a:r>
                        <a:rPr lang="en" sz="1200"/>
                        <a:t>L</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76200"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solidFill>
                      <a:schemeClr val="lt2"/>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r>
                        <a:rPr lang="en" sz="1200"/>
                        <a:t>M</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76200" cap="flat" cmpd="sng">
                      <a:solidFill>
                        <a:srgbClr val="9E9E9E"/>
                      </a:solidFill>
                      <a:prstDash val="solid"/>
                      <a:round/>
                      <a:headEnd type="none" w="sm" len="sm"/>
                      <a:tailEnd type="none" w="sm" len="sm"/>
                    </a:lnL>
                    <a:solidFill>
                      <a:schemeClr val="lt2"/>
                    </a:solidFill>
                  </a:tcPr>
                </a:tc>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71">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7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7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71">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7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77"/>
        <p:cNvGrpSpPr/>
        <p:nvPr/>
      </p:nvGrpSpPr>
      <p:grpSpPr>
        <a:xfrm>
          <a:off x="0" y="0"/>
          <a:ext cx="0" cy="0"/>
          <a:chOff x="0" y="0"/>
          <a:chExt cx="0" cy="0"/>
        </a:xfrm>
      </p:grpSpPr>
      <p:sp>
        <p:nvSpPr>
          <p:cNvPr id="878" name="Google Shape;878;p8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Takeaways</a:t>
            </a:r>
            <a:endParaRPr/>
          </a:p>
        </p:txBody>
      </p:sp>
      <p:sp>
        <p:nvSpPr>
          <p:cNvPr id="879" name="Google Shape;879;p84"/>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Cryptography started with paper-and-pencil algorithms (Caesar cipher)</a:t>
            </a:r>
            <a:endParaRPr/>
          </a:p>
          <a:p>
            <a:pPr marL="457200" lvl="0" indent="-342900" algn="l" rtl="0">
              <a:spcBef>
                <a:spcPts val="0"/>
              </a:spcBef>
              <a:spcAft>
                <a:spcPts val="0"/>
              </a:spcAft>
              <a:buSzPts val="1800"/>
              <a:buChar char="●"/>
            </a:pPr>
            <a:r>
              <a:rPr lang="en"/>
              <a:t>Then cryptography moved to machines (Enigma)</a:t>
            </a:r>
            <a:endParaRPr/>
          </a:p>
          <a:p>
            <a:pPr marL="457200" lvl="0" indent="-342900" algn="l" rtl="0">
              <a:spcBef>
                <a:spcPts val="0"/>
              </a:spcBef>
              <a:spcAft>
                <a:spcPts val="0"/>
              </a:spcAft>
              <a:buSzPts val="1800"/>
              <a:buChar char="●"/>
            </a:pPr>
            <a:r>
              <a:rPr lang="en"/>
              <a:t>Finally, cryptography moved to computers (which we’re about to study)</a:t>
            </a:r>
            <a:endParaRPr/>
          </a:p>
          <a:p>
            <a:pPr marL="457200" lvl="0" indent="-342900" algn="l" rtl="0">
              <a:spcBef>
                <a:spcPts val="0"/>
              </a:spcBef>
              <a:spcAft>
                <a:spcPts val="0"/>
              </a:spcAft>
              <a:buSzPts val="1800"/>
              <a:buChar char="●"/>
            </a:pPr>
            <a:r>
              <a:rPr lang="en"/>
              <a:t>Hopefully you gained some intuition for some of the cryptographic definitions</a:t>
            </a:r>
            <a:endParaRPr/>
          </a:p>
        </p:txBody>
      </p:sp>
      <p:sp>
        <p:nvSpPr>
          <p:cNvPr id="880" name="Google Shape;880;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43</a:t>
            </a:fld>
            <a:endParaRPr/>
          </a:p>
        </p:txBody>
      </p:sp>
      <p:pic>
        <p:nvPicPr>
          <p:cNvPr id="881" name="Google Shape;881;p84"/>
          <p:cNvPicPr preferRelativeResize="0"/>
          <p:nvPr/>
        </p:nvPicPr>
        <p:blipFill rotWithShape="1">
          <a:blip r:embed="rId3">
            <a:alphaModFix/>
          </a:blip>
          <a:srcRect t="9214"/>
          <a:stretch/>
        </p:blipFill>
        <p:spPr>
          <a:xfrm>
            <a:off x="2900624" y="2833550"/>
            <a:ext cx="2924743" cy="21280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85"/>
        <p:cNvGrpSpPr/>
        <p:nvPr/>
      </p:nvGrpSpPr>
      <p:grpSpPr>
        <a:xfrm>
          <a:off x="0" y="0"/>
          <a:ext cx="0" cy="0"/>
          <a:chOff x="0" y="0"/>
          <a:chExt cx="0" cy="0"/>
        </a:xfrm>
      </p:grpSpPr>
      <p:sp>
        <p:nvSpPr>
          <p:cNvPr id="886" name="Google Shape;886;p8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Enigma</a:t>
            </a:r>
            <a:endParaRPr/>
          </a:p>
        </p:txBody>
      </p:sp>
      <p:sp>
        <p:nvSpPr>
          <p:cNvPr id="887" name="Google Shape;887;p8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 mechanical encryption machine used by the Germans in WWII</a:t>
            </a:r>
            <a:endParaRPr/>
          </a:p>
        </p:txBody>
      </p:sp>
      <p:sp>
        <p:nvSpPr>
          <p:cNvPr id="888" name="Google Shape;888;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44</a:t>
            </a:fld>
            <a:endParaRPr/>
          </a:p>
        </p:txBody>
      </p:sp>
      <p:pic>
        <p:nvPicPr>
          <p:cNvPr id="889" name="Google Shape;889;p85"/>
          <p:cNvPicPr preferRelativeResize="0"/>
          <p:nvPr/>
        </p:nvPicPr>
        <p:blipFill>
          <a:blip r:embed="rId3">
            <a:alphaModFix/>
          </a:blip>
          <a:stretch>
            <a:fillRect/>
          </a:stretch>
        </p:blipFill>
        <p:spPr>
          <a:xfrm>
            <a:off x="5617775" y="1838800"/>
            <a:ext cx="2314508" cy="3086975"/>
          </a:xfrm>
          <a:prstGeom prst="rect">
            <a:avLst/>
          </a:prstGeom>
          <a:noFill/>
          <a:ln>
            <a:noFill/>
          </a:ln>
        </p:spPr>
      </p:pic>
      <p:grpSp>
        <p:nvGrpSpPr>
          <p:cNvPr id="890" name="Google Shape;890;p85"/>
          <p:cNvGrpSpPr/>
          <p:nvPr/>
        </p:nvGrpSpPr>
        <p:grpSpPr>
          <a:xfrm>
            <a:off x="641350" y="1865324"/>
            <a:ext cx="4429875" cy="3033926"/>
            <a:chOff x="641350" y="1865324"/>
            <a:chExt cx="4429875" cy="3033926"/>
          </a:xfrm>
        </p:grpSpPr>
        <p:pic>
          <p:nvPicPr>
            <p:cNvPr id="891" name="Google Shape;891;p85"/>
            <p:cNvPicPr preferRelativeResize="0"/>
            <p:nvPr/>
          </p:nvPicPr>
          <p:blipFill>
            <a:blip r:embed="rId4">
              <a:alphaModFix/>
            </a:blip>
            <a:stretch>
              <a:fillRect/>
            </a:stretch>
          </p:blipFill>
          <p:spPr>
            <a:xfrm>
              <a:off x="2287825" y="1865324"/>
              <a:ext cx="2783400" cy="3033926"/>
            </a:xfrm>
            <a:prstGeom prst="rect">
              <a:avLst/>
            </a:prstGeom>
            <a:noFill/>
            <a:ln>
              <a:noFill/>
            </a:ln>
          </p:spPr>
        </p:pic>
        <p:sp>
          <p:nvSpPr>
            <p:cNvPr id="892" name="Google Shape;892;p85"/>
            <p:cNvSpPr/>
            <p:nvPr/>
          </p:nvSpPr>
          <p:spPr>
            <a:xfrm>
              <a:off x="3249425" y="3967400"/>
              <a:ext cx="1769100" cy="884700"/>
            </a:xfrm>
            <a:prstGeom prst="roundRect">
              <a:avLst>
                <a:gd name="adj" fmla="val 16667"/>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85"/>
            <p:cNvSpPr txBox="1"/>
            <p:nvPr/>
          </p:nvSpPr>
          <p:spPr>
            <a:xfrm>
              <a:off x="786725" y="4209650"/>
              <a:ext cx="9951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Plugboard</a:t>
              </a:r>
              <a:endParaRPr/>
            </a:p>
          </p:txBody>
        </p:sp>
        <p:sp>
          <p:nvSpPr>
            <p:cNvPr id="894" name="Google Shape;894;p85"/>
            <p:cNvSpPr/>
            <p:nvPr/>
          </p:nvSpPr>
          <p:spPr>
            <a:xfrm>
              <a:off x="3104050" y="3024975"/>
              <a:ext cx="995100" cy="504900"/>
            </a:xfrm>
            <a:prstGeom prst="roundRect">
              <a:avLst>
                <a:gd name="adj" fmla="val 16667"/>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5" name="Google Shape;895;p85"/>
            <p:cNvCxnSpPr>
              <a:stCxn id="893" idx="3"/>
              <a:endCxn id="892" idx="1"/>
            </p:cNvCxnSpPr>
            <p:nvPr/>
          </p:nvCxnSpPr>
          <p:spPr>
            <a:xfrm>
              <a:off x="1781825" y="4409750"/>
              <a:ext cx="1467600" cy="0"/>
            </a:xfrm>
            <a:prstGeom prst="straightConnector1">
              <a:avLst/>
            </a:prstGeom>
            <a:noFill/>
            <a:ln w="28575" cap="flat" cmpd="sng">
              <a:solidFill>
                <a:srgbClr val="E69138"/>
              </a:solidFill>
              <a:prstDash val="solid"/>
              <a:round/>
              <a:headEnd type="none" w="med" len="med"/>
              <a:tailEnd type="none" w="med" len="med"/>
            </a:ln>
          </p:spPr>
        </p:cxnSp>
        <p:sp>
          <p:nvSpPr>
            <p:cNvPr id="896" name="Google Shape;896;p85"/>
            <p:cNvSpPr txBox="1"/>
            <p:nvPr/>
          </p:nvSpPr>
          <p:spPr>
            <a:xfrm>
              <a:off x="641350" y="3077325"/>
              <a:ext cx="9951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Rotors</a:t>
              </a:r>
              <a:endParaRPr/>
            </a:p>
          </p:txBody>
        </p:sp>
        <p:cxnSp>
          <p:nvCxnSpPr>
            <p:cNvPr id="897" name="Google Shape;897;p85"/>
            <p:cNvCxnSpPr>
              <a:stCxn id="896" idx="3"/>
              <a:endCxn id="894" idx="1"/>
            </p:cNvCxnSpPr>
            <p:nvPr/>
          </p:nvCxnSpPr>
          <p:spPr>
            <a:xfrm>
              <a:off x="1636450" y="3277425"/>
              <a:ext cx="1467600" cy="0"/>
            </a:xfrm>
            <a:prstGeom prst="straightConnector1">
              <a:avLst/>
            </a:prstGeom>
            <a:noFill/>
            <a:ln w="28575" cap="flat" cmpd="sng">
              <a:solidFill>
                <a:srgbClr val="E69138"/>
              </a:solidFill>
              <a:prstDash val="solid"/>
              <a:round/>
              <a:headEnd type="none" w="med" len="med"/>
              <a:tailEnd type="none" w="med" len="med"/>
            </a:ln>
          </p:spPr>
        </p:cxn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8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Enigma Operating Principle: Rotor Machine</a:t>
            </a:r>
            <a:endParaRPr/>
          </a:p>
        </p:txBody>
      </p:sp>
      <p:sp>
        <p:nvSpPr>
          <p:cNvPr id="903" name="Google Shape;903;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45</a:t>
            </a:fld>
            <a:endParaRPr/>
          </a:p>
        </p:txBody>
      </p:sp>
      <p:sp>
        <p:nvSpPr>
          <p:cNvPr id="904" name="Google Shape;904;p8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encryption core was composed of 3 or 4 rotors</a:t>
            </a:r>
            <a:endParaRPr/>
          </a:p>
          <a:p>
            <a:pPr marL="914400" lvl="1" indent="-317500" algn="l" rtl="0">
              <a:spcBef>
                <a:spcPts val="0"/>
              </a:spcBef>
              <a:spcAft>
                <a:spcPts val="0"/>
              </a:spcAft>
              <a:buSzPts val="1400"/>
              <a:buChar char="○"/>
            </a:pPr>
            <a:r>
              <a:rPr lang="en"/>
              <a:t>Each rotor was a fixed permutation (e.g. A maps to F, B maps to Q...)</a:t>
            </a:r>
            <a:endParaRPr/>
          </a:p>
          <a:p>
            <a:pPr marL="914400" lvl="1" indent="-317500" algn="l" rtl="0">
              <a:spcBef>
                <a:spcPts val="0"/>
              </a:spcBef>
              <a:spcAft>
                <a:spcPts val="0"/>
              </a:spcAft>
              <a:buSzPts val="1400"/>
              <a:buChar char="○"/>
            </a:pPr>
            <a:r>
              <a:rPr lang="en"/>
              <a:t>And the end was a "reflector", a rotor that sent things backwards</a:t>
            </a:r>
            <a:endParaRPr/>
          </a:p>
          <a:p>
            <a:pPr marL="914400" lvl="1" indent="-317500" algn="l" rtl="0">
              <a:spcBef>
                <a:spcPts val="0"/>
              </a:spcBef>
              <a:spcAft>
                <a:spcPts val="0"/>
              </a:spcAft>
              <a:buSzPts val="1400"/>
              <a:buChar char="○"/>
            </a:pPr>
            <a:r>
              <a:rPr lang="en"/>
              <a:t>Plus a fixed-permutation plugboard</a:t>
            </a:r>
            <a:endParaRPr/>
          </a:p>
          <a:p>
            <a:pPr marL="457200" lvl="0" indent="-342900" algn="l" rtl="0">
              <a:spcBef>
                <a:spcPts val="0"/>
              </a:spcBef>
              <a:spcAft>
                <a:spcPts val="0"/>
              </a:spcAft>
              <a:buSzPts val="1800"/>
              <a:buChar char="●"/>
            </a:pPr>
            <a:r>
              <a:rPr lang="en"/>
              <a:t>A series of rotors were arranged in a sequence</a:t>
            </a:r>
            <a:endParaRPr/>
          </a:p>
          <a:p>
            <a:pPr marL="914400" lvl="1" indent="-317500" algn="l" rtl="0">
              <a:spcBef>
                <a:spcPts val="0"/>
              </a:spcBef>
              <a:spcAft>
                <a:spcPts val="0"/>
              </a:spcAft>
              <a:buSzPts val="1400"/>
              <a:buChar char="○"/>
            </a:pPr>
            <a:r>
              <a:rPr lang="en"/>
              <a:t>Each keypress would generate a current from the input to one light for the output</a:t>
            </a:r>
            <a:endParaRPr/>
          </a:p>
          <a:p>
            <a:pPr marL="914400" lvl="1" indent="-317500" algn="l" rtl="0">
              <a:spcBef>
                <a:spcPts val="0"/>
              </a:spcBef>
              <a:spcAft>
                <a:spcPts val="0"/>
              </a:spcAft>
              <a:buSzPts val="1400"/>
              <a:buChar char="○"/>
            </a:pPr>
            <a:r>
              <a:rPr lang="en"/>
              <a:t>Each keypress also advanced the first rotor</a:t>
            </a:r>
            <a:endParaRPr/>
          </a:p>
          <a:p>
            <a:pPr marL="1371600" lvl="2" indent="-317500" algn="l" rtl="0">
              <a:spcBef>
                <a:spcPts val="0"/>
              </a:spcBef>
              <a:spcAft>
                <a:spcPts val="0"/>
              </a:spcAft>
              <a:buSzPts val="1400"/>
              <a:buChar char="■"/>
            </a:pPr>
            <a:r>
              <a:rPr lang="en"/>
              <a:t>When the first rotor makes a full rotation, the second rotor advances one step</a:t>
            </a:r>
            <a:endParaRPr/>
          </a:p>
          <a:p>
            <a:pPr marL="1371600" lvl="2" indent="-317500" algn="l" rtl="0">
              <a:spcBef>
                <a:spcPts val="0"/>
              </a:spcBef>
              <a:spcAft>
                <a:spcPts val="0"/>
              </a:spcAft>
              <a:buSzPts val="1400"/>
              <a:buChar char="■"/>
            </a:pPr>
            <a:r>
              <a:rPr lang="en"/>
              <a:t>When the second rotor makes a full rotation, the third rotor advances once step</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08"/>
        <p:cNvGrpSpPr/>
        <p:nvPr/>
      </p:nvGrpSpPr>
      <p:grpSpPr>
        <a:xfrm>
          <a:off x="0" y="0"/>
          <a:ext cx="0" cy="0"/>
          <a:chOff x="0" y="0"/>
          <a:chExt cx="0" cy="0"/>
        </a:xfrm>
      </p:grpSpPr>
      <p:sp>
        <p:nvSpPr>
          <p:cNvPr id="909" name="Google Shape;909;p8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Enigma</a:t>
            </a:r>
            <a:endParaRPr/>
          </a:p>
        </p:txBody>
      </p:sp>
      <p:sp>
        <p:nvSpPr>
          <p:cNvPr id="910" name="Google Shape;910;p8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Choose rotors, rotor orders, rotor positions, and plugboard settings</a:t>
            </a:r>
            <a:endParaRPr/>
          </a:p>
          <a:p>
            <a:pPr marL="914400" lvl="1" indent="-317500" algn="l" rtl="0">
              <a:spcBef>
                <a:spcPts val="0"/>
              </a:spcBef>
              <a:spcAft>
                <a:spcPts val="0"/>
              </a:spcAft>
              <a:buSzPts val="1400"/>
              <a:buChar char="○"/>
            </a:pPr>
            <a:r>
              <a:rPr lang="en"/>
              <a:t>158,962,555,217,826,360,000 possible keys</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 and Dec(</a:t>
            </a:r>
            <a:r>
              <a:rPr lang="en" i="1"/>
              <a:t>K</a:t>
            </a:r>
            <a:r>
              <a:rPr lang="en"/>
              <a:t>, </a:t>
            </a:r>
            <a:r>
              <a:rPr lang="en" i="1"/>
              <a:t>C</a:t>
            </a:r>
            <a:r>
              <a:rPr lang="en"/>
              <a:t>):</a:t>
            </a:r>
            <a:endParaRPr/>
          </a:p>
          <a:p>
            <a:pPr marL="914400" lvl="1" indent="-317500" algn="l" rtl="0">
              <a:spcBef>
                <a:spcPts val="0"/>
              </a:spcBef>
              <a:spcAft>
                <a:spcPts val="0"/>
              </a:spcAft>
              <a:buSzPts val="1400"/>
              <a:buChar char="○"/>
            </a:pPr>
            <a:r>
              <a:rPr lang="en"/>
              <a:t>Input the rotor settings </a:t>
            </a:r>
            <a:r>
              <a:rPr lang="en" i="1"/>
              <a:t>K</a:t>
            </a:r>
            <a:r>
              <a:rPr lang="en"/>
              <a:t> into the Enigma machine</a:t>
            </a:r>
            <a:endParaRPr/>
          </a:p>
          <a:p>
            <a:pPr marL="914400" lvl="1" indent="-317500" algn="l" rtl="0">
              <a:spcBef>
                <a:spcPts val="0"/>
              </a:spcBef>
              <a:spcAft>
                <a:spcPts val="0"/>
              </a:spcAft>
              <a:buSzPts val="1400"/>
              <a:buChar char="○"/>
            </a:pPr>
            <a:r>
              <a:rPr lang="en"/>
              <a:t>Press each letter in the input, and the lampboard will light up the corresponding output letter</a:t>
            </a:r>
            <a:endParaRPr/>
          </a:p>
          <a:p>
            <a:pPr marL="914400" lvl="1" indent="-317500" algn="l" rtl="0">
              <a:spcBef>
                <a:spcPts val="0"/>
              </a:spcBef>
              <a:spcAft>
                <a:spcPts val="0"/>
              </a:spcAft>
              <a:buSzPts val="1400"/>
              <a:buChar char="○"/>
            </a:pPr>
            <a:r>
              <a:rPr lang="en"/>
              <a:t>Encryption and decryption are the same algorithm!</a:t>
            </a:r>
            <a:endParaRPr/>
          </a:p>
          <a:p>
            <a:pPr marL="457200" lvl="0" indent="-342900" algn="l" rtl="0">
              <a:spcBef>
                <a:spcPts val="0"/>
              </a:spcBef>
              <a:spcAft>
                <a:spcPts val="0"/>
              </a:spcAft>
              <a:buSzPts val="1800"/>
              <a:buChar char="●"/>
            </a:pPr>
            <a:r>
              <a:rPr lang="en"/>
              <a:t>Germans believed that Enigma was an “unbreakable code”</a:t>
            </a:r>
            <a:endParaRPr/>
          </a:p>
        </p:txBody>
      </p:sp>
      <p:sp>
        <p:nvSpPr>
          <p:cNvPr id="911" name="Google Shape;911;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46</a:t>
            </a:fld>
            <a:endParaRPr/>
          </a:p>
        </p:txBody>
      </p:sp>
      <p:pic>
        <p:nvPicPr>
          <p:cNvPr id="912" name="Google Shape;912;p87"/>
          <p:cNvPicPr preferRelativeResize="0"/>
          <p:nvPr/>
        </p:nvPicPr>
        <p:blipFill>
          <a:blip r:embed="rId3">
            <a:alphaModFix/>
          </a:blip>
          <a:stretch>
            <a:fillRect/>
          </a:stretch>
        </p:blipFill>
        <p:spPr>
          <a:xfrm>
            <a:off x="5617775" y="1246825"/>
            <a:ext cx="2758342" cy="367894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8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Enigma</a:t>
            </a:r>
            <a:endParaRPr/>
          </a:p>
        </p:txBody>
      </p:sp>
      <p:sp>
        <p:nvSpPr>
          <p:cNvPr id="918" name="Google Shape;918;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47</a:t>
            </a:fld>
            <a:endParaRPr/>
          </a:p>
        </p:txBody>
      </p:sp>
      <p:sp>
        <p:nvSpPr>
          <p:cNvPr id="919" name="Google Shape;919;p88"/>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
              <a:t>Enigma has a significant weakness: a letter never maps to itself!</a:t>
            </a:r>
            <a:endParaRPr/>
          </a:p>
          <a:p>
            <a:pPr marL="914400" lvl="1" indent="-317500" algn="l" rtl="0">
              <a:spcBef>
                <a:spcPts val="0"/>
              </a:spcBef>
              <a:spcAft>
                <a:spcPts val="0"/>
              </a:spcAft>
              <a:buSzPts val="1400"/>
              <a:buChar char="○"/>
            </a:pPr>
            <a:r>
              <a:rPr lang="en"/>
              <a:t>No rotor maps a letter to itself</a:t>
            </a:r>
            <a:endParaRPr/>
          </a:p>
          <a:p>
            <a:pPr marL="914400" lvl="1" indent="-317500" algn="l" rtl="0">
              <a:spcBef>
                <a:spcPts val="0"/>
              </a:spcBef>
              <a:spcAft>
                <a:spcPts val="0"/>
              </a:spcAft>
              <a:buSzPts val="1400"/>
              <a:buChar char="○"/>
            </a:pPr>
            <a:r>
              <a:rPr lang="en"/>
              <a:t>The reflector never maps a letter to itself</a:t>
            </a:r>
            <a:endParaRPr/>
          </a:p>
          <a:p>
            <a:pPr marL="914400" lvl="1" indent="-317500" algn="l" rtl="0">
              <a:spcBef>
                <a:spcPts val="0"/>
              </a:spcBef>
              <a:spcAft>
                <a:spcPts val="0"/>
              </a:spcAft>
              <a:buSzPts val="1400"/>
              <a:buChar char="○"/>
            </a:pPr>
            <a:r>
              <a:rPr lang="en"/>
              <a:t>This property is necessary for Enigma’s mechanical system to work</a:t>
            </a:r>
            <a:endParaRPr/>
          </a:p>
          <a:p>
            <a:pPr marL="457200" lvl="0" indent="-342900" algn="l" rtl="0">
              <a:spcBef>
                <a:spcPts val="0"/>
              </a:spcBef>
              <a:spcAft>
                <a:spcPts val="0"/>
              </a:spcAft>
              <a:buSzPts val="1800"/>
              <a:buChar char="●"/>
            </a:pPr>
            <a:r>
              <a:rPr lang="en"/>
              <a:t>What pair of messages should Eve send to Alice in the challenge phase?</a:t>
            </a:r>
            <a:endParaRPr/>
          </a:p>
          <a:p>
            <a:pPr marL="914400" lvl="1" indent="-317500" algn="l" rtl="0">
              <a:spcBef>
                <a:spcPts val="0"/>
              </a:spcBef>
              <a:spcAft>
                <a:spcPts val="0"/>
              </a:spcAft>
              <a:buSzPts val="1400"/>
              <a:buChar char="○"/>
            </a:pPr>
            <a:r>
              <a:rPr lang="en"/>
              <a:t>Send </a:t>
            </a:r>
            <a:r>
              <a:rPr lang="en" i="1"/>
              <a:t>M</a:t>
            </a:r>
            <a:r>
              <a:rPr lang="en" sz="900"/>
              <a:t>0</a:t>
            </a:r>
            <a:r>
              <a:rPr lang="en"/>
              <a:t> = </a:t>
            </a:r>
            <a:r>
              <a:rPr lang="en" i="1"/>
              <a:t>A</a:t>
            </a:r>
            <a:r>
              <a:rPr lang="en" i="1" baseline="30000"/>
              <a:t>k</a:t>
            </a:r>
            <a:r>
              <a:rPr lang="en"/>
              <a:t>, </a:t>
            </a:r>
            <a:r>
              <a:rPr lang="en" i="1"/>
              <a:t>M</a:t>
            </a:r>
            <a:r>
              <a:rPr lang="en" sz="900"/>
              <a:t>1</a:t>
            </a:r>
            <a:r>
              <a:rPr lang="en"/>
              <a:t> = </a:t>
            </a:r>
            <a:r>
              <a:rPr lang="en" i="1"/>
              <a:t>B</a:t>
            </a:r>
            <a:r>
              <a:rPr lang="en" i="1" baseline="30000"/>
              <a:t>k</a:t>
            </a:r>
            <a:endParaRPr sz="900" i="1" baseline="30000"/>
          </a:p>
          <a:p>
            <a:pPr marL="914400" lvl="1" indent="-317500" algn="l" rtl="0">
              <a:spcBef>
                <a:spcPts val="0"/>
              </a:spcBef>
              <a:spcAft>
                <a:spcPts val="0"/>
              </a:spcAft>
              <a:buSzPts val="1400"/>
              <a:buChar char="○"/>
            </a:pPr>
            <a:r>
              <a:rPr lang="en" i="1"/>
              <a:t>M</a:t>
            </a:r>
            <a:r>
              <a:rPr lang="en" sz="900"/>
              <a:t>0</a:t>
            </a:r>
            <a:r>
              <a:rPr lang="en"/>
              <a:t> is a string of </a:t>
            </a:r>
            <a:r>
              <a:rPr lang="en" i="1"/>
              <a:t>k</a:t>
            </a:r>
            <a:r>
              <a:rPr lang="en"/>
              <a:t> 'A' characters, </a:t>
            </a:r>
            <a:r>
              <a:rPr lang="en" i="1"/>
              <a:t>M</a:t>
            </a:r>
            <a:r>
              <a:rPr lang="en" sz="900"/>
              <a:t>1</a:t>
            </a:r>
            <a:r>
              <a:rPr lang="en"/>
              <a:t> is a string of </a:t>
            </a:r>
            <a:r>
              <a:rPr lang="en" i="1"/>
              <a:t>k</a:t>
            </a:r>
            <a:r>
              <a:rPr lang="en"/>
              <a:t> 'B' characters</a:t>
            </a:r>
            <a:endParaRPr/>
          </a:p>
          <a:p>
            <a:pPr marL="457200" lvl="0" indent="-342900" algn="l" rtl="0">
              <a:spcBef>
                <a:spcPts val="0"/>
              </a:spcBef>
              <a:spcAft>
                <a:spcPts val="0"/>
              </a:spcAft>
              <a:buSzPts val="1800"/>
              <a:buChar char="●"/>
            </a:pPr>
            <a:r>
              <a:rPr lang="en"/>
              <a:t>How can Eve probably know which message Alice encrypted?</a:t>
            </a:r>
            <a:endParaRPr/>
          </a:p>
          <a:p>
            <a:pPr marL="914400" lvl="1" indent="-317500" algn="l" rtl="0">
              <a:spcBef>
                <a:spcPts val="0"/>
              </a:spcBef>
              <a:spcAft>
                <a:spcPts val="0"/>
              </a:spcAft>
              <a:buSzPts val="1400"/>
              <a:buChar char="○"/>
            </a:pPr>
            <a:r>
              <a:rPr lang="en"/>
              <a:t>If there are no 'A' characters, it was </a:t>
            </a:r>
            <a:r>
              <a:rPr lang="en" i="1"/>
              <a:t>M</a:t>
            </a:r>
            <a:r>
              <a:rPr lang="en" sz="900"/>
              <a:t>0</a:t>
            </a:r>
            <a:endParaRPr sz="900"/>
          </a:p>
          <a:p>
            <a:pPr marL="914400" lvl="1" indent="-317500" algn="l" rtl="0">
              <a:spcBef>
                <a:spcPts val="0"/>
              </a:spcBef>
              <a:spcAft>
                <a:spcPts val="0"/>
              </a:spcAft>
              <a:buSzPts val="1400"/>
              <a:buChar char="○"/>
            </a:pPr>
            <a:r>
              <a:rPr lang="en"/>
              <a:t>If there are no 'B' characters, it was </a:t>
            </a:r>
            <a:r>
              <a:rPr lang="en" i="1"/>
              <a:t>M</a:t>
            </a:r>
            <a:r>
              <a:rPr lang="en" sz="900"/>
              <a:t>1</a:t>
            </a:r>
            <a:endParaRPr sz="900"/>
          </a:p>
        </p:txBody>
      </p:sp>
      <p:sp>
        <p:nvSpPr>
          <p:cNvPr id="920" name="Google Shape;920;p88"/>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1" name="Google Shape;921;p88"/>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922" name="Google Shape;922;p88"/>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923" name="Google Shape;923;p88"/>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924" name="Google Shape;924;p88"/>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925" name="Google Shape;925;p88"/>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926" name="Google Shape;926;p88"/>
          <p:cNvSpPr/>
          <p:nvPr/>
        </p:nvSpPr>
        <p:spPr>
          <a:xfrm>
            <a:off x="5723802" y="34482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88"/>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928" name="Google Shape;928;p88"/>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929" name="Google Shape;929;p88"/>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930" name="Google Shape;930;p88"/>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931" name="Google Shape;931;p88"/>
          <p:cNvCxnSpPr/>
          <p:nvPr/>
        </p:nvCxnSpPr>
        <p:spPr>
          <a:xfrm>
            <a:off x="5776604" y="3302986"/>
            <a:ext cx="2322300" cy="0"/>
          </a:xfrm>
          <a:prstGeom prst="straightConnector1">
            <a:avLst/>
          </a:prstGeom>
          <a:noFill/>
          <a:ln w="28575" cap="flat" cmpd="sng">
            <a:solidFill>
              <a:schemeClr val="dk1"/>
            </a:solidFill>
            <a:prstDash val="solid"/>
            <a:round/>
            <a:headEnd type="triangle" w="med" len="med"/>
            <a:tailEnd type="none" w="med" len="med"/>
          </a:ln>
        </p:spPr>
      </p:cxnSp>
      <p:sp>
        <p:nvSpPr>
          <p:cNvPr id="932" name="Google Shape;932;p88"/>
          <p:cNvSpPr txBox="1"/>
          <p:nvPr/>
        </p:nvSpPr>
        <p:spPr>
          <a:xfrm>
            <a:off x="5776609" y="2951451"/>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sz="800" i="1">
                <a:solidFill>
                  <a:schemeClr val="dk1"/>
                </a:solidFill>
              </a:rPr>
              <a:t>b</a:t>
            </a:r>
            <a:r>
              <a:rPr lang="en">
                <a:solidFill>
                  <a:schemeClr val="dk1"/>
                </a:solidFill>
              </a:rPr>
              <a:t>)</a:t>
            </a:r>
            <a:endParaRPr sz="1000"/>
          </a:p>
        </p:txBody>
      </p:sp>
      <p:cxnSp>
        <p:nvCxnSpPr>
          <p:cNvPr id="933" name="Google Shape;933;p88"/>
          <p:cNvCxnSpPr/>
          <p:nvPr/>
        </p:nvCxnSpPr>
        <p:spPr>
          <a:xfrm>
            <a:off x="5776622" y="37295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934" name="Google Shape;934;p88"/>
          <p:cNvSpPr txBox="1"/>
          <p:nvPr/>
        </p:nvSpPr>
        <p:spPr>
          <a:xfrm>
            <a:off x="5776627" y="34360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935" name="Google Shape;935;p88"/>
          <p:cNvCxnSpPr/>
          <p:nvPr/>
        </p:nvCxnSpPr>
        <p:spPr>
          <a:xfrm>
            <a:off x="5776614" y="41849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936" name="Google Shape;936;p88"/>
          <p:cNvSpPr txBox="1"/>
          <p:nvPr/>
        </p:nvSpPr>
        <p:spPr>
          <a:xfrm>
            <a:off x="5776619" y="38334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cxnSp>
        <p:nvCxnSpPr>
          <p:cNvPr id="937" name="Google Shape;937;p88"/>
          <p:cNvCxnSpPr/>
          <p:nvPr/>
        </p:nvCxnSpPr>
        <p:spPr>
          <a:xfrm>
            <a:off x="5808581" y="4697018"/>
            <a:ext cx="0" cy="412200"/>
          </a:xfrm>
          <a:prstGeom prst="straightConnector1">
            <a:avLst/>
          </a:prstGeom>
          <a:noFill/>
          <a:ln w="28575" cap="flat" cmpd="sng">
            <a:solidFill>
              <a:schemeClr val="dk1"/>
            </a:solidFill>
            <a:prstDash val="solid"/>
            <a:round/>
            <a:headEnd type="none" w="med" len="med"/>
            <a:tailEnd type="triangle" w="med" len="med"/>
          </a:ln>
        </p:spPr>
      </p:cxnSp>
      <p:sp>
        <p:nvSpPr>
          <p:cNvPr id="938" name="Google Shape;938;p88"/>
          <p:cNvSpPr txBox="1"/>
          <p:nvPr/>
        </p:nvSpPr>
        <p:spPr>
          <a:xfrm>
            <a:off x="5808577" y="4659925"/>
            <a:ext cx="18816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a:solidFill>
                  <a:schemeClr val="dk1"/>
                </a:solidFill>
              </a:rPr>
              <a:t>Guess </a:t>
            </a:r>
            <a:r>
              <a:rPr lang="en" i="1">
                <a:solidFill>
                  <a:schemeClr val="dk1"/>
                </a:solidFill>
              </a:rPr>
              <a:t>b</a:t>
            </a:r>
            <a:r>
              <a:rPr lang="en">
                <a:solidFill>
                  <a:schemeClr val="dk1"/>
                </a:solidFill>
              </a:rPr>
              <a:t> = 0 or </a:t>
            </a:r>
            <a:r>
              <a:rPr lang="en" i="1">
                <a:solidFill>
                  <a:schemeClr val="dk1"/>
                </a:solidFill>
              </a:rPr>
              <a:t>b</a:t>
            </a:r>
            <a:r>
              <a:rPr lang="en">
                <a:solidFill>
                  <a:schemeClr val="dk1"/>
                </a:solidFill>
              </a:rPr>
              <a:t> = 1</a:t>
            </a:r>
            <a:endParaRPr sz="1000"/>
          </a:p>
        </p:txBody>
      </p:sp>
      <p:cxnSp>
        <p:nvCxnSpPr>
          <p:cNvPr id="939" name="Google Shape;939;p88"/>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940" name="Google Shape;940;p88"/>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941" name="Google Shape;941;p88"/>
          <p:cNvSpPr txBox="1"/>
          <p:nvPr/>
        </p:nvSpPr>
        <p:spPr>
          <a:xfrm>
            <a:off x="8154540" y="37003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942" name="Google Shape;942;p88"/>
          <p:cNvSpPr txBox="1"/>
          <p:nvPr/>
        </p:nvSpPr>
        <p:spPr>
          <a:xfrm>
            <a:off x="8194722" y="2800296"/>
            <a:ext cx="7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chemeClr val="dk1"/>
                </a:solidFill>
              </a:rPr>
              <a:t>pick </a:t>
            </a:r>
            <a:r>
              <a:rPr lang="en" sz="1200" i="1">
                <a:solidFill>
                  <a:schemeClr val="dk1"/>
                </a:solidFill>
              </a:rPr>
              <a:t>b</a:t>
            </a:r>
            <a:endParaRPr sz="1200" i="1"/>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46"/>
        <p:cNvGrpSpPr/>
        <p:nvPr/>
      </p:nvGrpSpPr>
      <p:grpSpPr>
        <a:xfrm>
          <a:off x="0" y="0"/>
          <a:ext cx="0" cy="0"/>
          <a:chOff x="0" y="0"/>
          <a:chExt cx="0" cy="0"/>
        </a:xfrm>
      </p:grpSpPr>
      <p:sp>
        <p:nvSpPr>
          <p:cNvPr id="947" name="Google Shape;947;p8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Cryptography by Machines: Attack on Enigma</a:t>
            </a:r>
            <a:endParaRPr/>
          </a:p>
          <a:p>
            <a:pPr marL="0" lvl="0" indent="0" algn="l" rtl="0">
              <a:spcBef>
                <a:spcPts val="0"/>
              </a:spcBef>
              <a:spcAft>
                <a:spcPts val="0"/>
              </a:spcAft>
              <a:buNone/>
            </a:pPr>
            <a:endParaRPr/>
          </a:p>
        </p:txBody>
      </p:sp>
      <p:sp>
        <p:nvSpPr>
          <p:cNvPr id="948" name="Google Shape;948;p89"/>
          <p:cNvSpPr txBox="1">
            <a:spLocks noGrp="1"/>
          </p:cNvSpPr>
          <p:nvPr>
            <p:ph type="body" idx="1"/>
          </p:nvPr>
        </p:nvSpPr>
        <p:spPr>
          <a:xfrm>
            <a:off x="198500" y="1246825"/>
            <a:ext cx="61077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Polish and British cryptographers built BOMBE, a machine to brute-force Enigma keys</a:t>
            </a:r>
            <a:endParaRPr/>
          </a:p>
          <a:p>
            <a:pPr marL="457200" lvl="0" indent="-342900" algn="l" rtl="0">
              <a:spcBef>
                <a:spcPts val="0"/>
              </a:spcBef>
              <a:spcAft>
                <a:spcPts val="0"/>
              </a:spcAft>
              <a:buSzPts val="1800"/>
              <a:buChar char="●"/>
            </a:pPr>
            <a:r>
              <a:rPr lang="en"/>
              <a:t>Why was Enigma breakable?</a:t>
            </a:r>
            <a:endParaRPr/>
          </a:p>
          <a:p>
            <a:pPr marL="914400" lvl="1" indent="-317500" algn="l" rtl="0">
              <a:spcBef>
                <a:spcPts val="0"/>
              </a:spcBef>
              <a:spcAft>
                <a:spcPts val="0"/>
              </a:spcAft>
              <a:buSzPts val="1400"/>
              <a:buChar char="○"/>
            </a:pPr>
            <a:r>
              <a:rPr lang="en"/>
              <a:t>Kerckhoff’s principle: The Allies stole Enigma machines, so they knew the algorithm</a:t>
            </a:r>
            <a:endParaRPr/>
          </a:p>
          <a:p>
            <a:pPr marL="914400" lvl="1" indent="-317500" algn="l" rtl="0">
              <a:spcBef>
                <a:spcPts val="0"/>
              </a:spcBef>
              <a:spcAft>
                <a:spcPts val="0"/>
              </a:spcAft>
              <a:buSzPts val="1400"/>
              <a:buChar char="○"/>
            </a:pPr>
            <a:r>
              <a:rPr lang="en"/>
              <a:t>Known plaintext attacks: the Germans often sent predictable messages (e.g. the weather report every morning)</a:t>
            </a:r>
            <a:endParaRPr/>
          </a:p>
          <a:p>
            <a:pPr marL="914400" lvl="1" indent="-317500" algn="l" rtl="0">
              <a:spcBef>
                <a:spcPts val="0"/>
              </a:spcBef>
              <a:spcAft>
                <a:spcPts val="0"/>
              </a:spcAft>
              <a:buSzPts val="1400"/>
              <a:buChar char="○"/>
            </a:pPr>
            <a:r>
              <a:rPr lang="en"/>
              <a:t>Chosen plaintext attacks: the Allies could trick the Germans into sending a message (e.g. “newly deployed minefield”)</a:t>
            </a:r>
            <a:endParaRPr/>
          </a:p>
          <a:p>
            <a:pPr marL="914400" lvl="1" indent="-317500" algn="l" rtl="0">
              <a:spcBef>
                <a:spcPts val="0"/>
              </a:spcBef>
              <a:spcAft>
                <a:spcPts val="0"/>
              </a:spcAft>
              <a:buSzPts val="1400"/>
              <a:buChar char="○"/>
            </a:pPr>
            <a:r>
              <a:rPr lang="en"/>
              <a:t>Brute-force: BOMBE would try many keys until the correct one was found</a:t>
            </a:r>
            <a:endParaRPr/>
          </a:p>
          <a:p>
            <a:pPr marL="1371600" lvl="2" indent="-317500" algn="l" rtl="0">
              <a:spcBef>
                <a:spcPts val="0"/>
              </a:spcBef>
              <a:spcAft>
                <a:spcPts val="0"/>
              </a:spcAft>
              <a:buSzPts val="1400"/>
              <a:buChar char="■"/>
            </a:pPr>
            <a:r>
              <a:rPr lang="en"/>
              <a:t>Plus a weakness: You'd be able to try multiple keys with the same hardware configuration</a:t>
            </a:r>
            <a:endParaRPr/>
          </a:p>
        </p:txBody>
      </p:sp>
      <p:sp>
        <p:nvSpPr>
          <p:cNvPr id="949" name="Google Shape;949;p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48</a:t>
            </a:fld>
            <a:endParaRPr/>
          </a:p>
        </p:txBody>
      </p:sp>
      <p:pic>
        <p:nvPicPr>
          <p:cNvPr id="950" name="Google Shape;950;p89" title="BOMBE Machine"/>
          <p:cNvPicPr preferRelativeResize="0"/>
          <p:nvPr/>
        </p:nvPicPr>
        <p:blipFill>
          <a:blip r:embed="rId3">
            <a:alphaModFix/>
          </a:blip>
          <a:stretch>
            <a:fillRect/>
          </a:stretch>
        </p:blipFill>
        <p:spPr>
          <a:xfrm>
            <a:off x="6435025" y="1246825"/>
            <a:ext cx="2200024" cy="3322024"/>
          </a:xfrm>
          <a:prstGeom prst="rect">
            <a:avLst/>
          </a:prstGeom>
          <a:noFill/>
          <a:ln>
            <a:noFill/>
          </a:ln>
        </p:spPr>
      </p:pic>
      <p:sp>
        <p:nvSpPr>
          <p:cNvPr id="951" name="Google Shape;951;p89"/>
          <p:cNvSpPr txBox="1"/>
          <p:nvPr/>
        </p:nvSpPr>
        <p:spPr>
          <a:xfrm>
            <a:off x="6435025" y="4568850"/>
            <a:ext cx="2199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BOMBE machine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55"/>
        <p:cNvGrpSpPr/>
        <p:nvPr/>
      </p:nvGrpSpPr>
      <p:grpSpPr>
        <a:xfrm>
          <a:off x="0" y="0"/>
          <a:ext cx="0" cy="0"/>
          <a:chOff x="0" y="0"/>
          <a:chExt cx="0" cy="0"/>
        </a:xfrm>
      </p:grpSpPr>
      <p:sp>
        <p:nvSpPr>
          <p:cNvPr id="956" name="Google Shape;956;p9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Legacy of Enigma</a:t>
            </a:r>
            <a:endParaRPr/>
          </a:p>
        </p:txBody>
      </p:sp>
      <p:sp>
        <p:nvSpPr>
          <p:cNvPr id="957" name="Google Shape;957;p90"/>
          <p:cNvSpPr txBox="1">
            <a:spLocks noGrp="1"/>
          </p:cNvSpPr>
          <p:nvPr>
            <p:ph type="body" idx="1"/>
          </p:nvPr>
        </p:nvSpPr>
        <p:spPr>
          <a:xfrm>
            <a:off x="198500" y="1246825"/>
            <a:ext cx="6097200" cy="1778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Alan Turing, one of the cryptographers who broke Enigma, would go on to become one of the founding fathers of computer science</a:t>
            </a:r>
            <a:endParaRPr/>
          </a:p>
          <a:p>
            <a:pPr marL="457200" lvl="0" indent="-342900" algn="l" rtl="0">
              <a:spcBef>
                <a:spcPts val="0"/>
              </a:spcBef>
              <a:spcAft>
                <a:spcPts val="0"/>
              </a:spcAft>
              <a:buSzPts val="1800"/>
              <a:buChar char="●"/>
            </a:pPr>
            <a:r>
              <a:rPr lang="en"/>
              <a:t>Most experts agree that the Allies breaking Enigma shortened the war in Europe by about a year</a:t>
            </a:r>
            <a:endParaRPr/>
          </a:p>
        </p:txBody>
      </p:sp>
      <p:sp>
        <p:nvSpPr>
          <p:cNvPr id="958" name="Google Shape;958;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49</a:t>
            </a:fld>
            <a:endParaRPr/>
          </a:p>
        </p:txBody>
      </p:sp>
      <p:pic>
        <p:nvPicPr>
          <p:cNvPr id="959" name="Google Shape;959;p90" title="Photo of Alan Turing"/>
          <p:cNvPicPr preferRelativeResize="0"/>
          <p:nvPr/>
        </p:nvPicPr>
        <p:blipFill>
          <a:blip r:embed="rId3">
            <a:alphaModFix/>
          </a:blip>
          <a:stretch>
            <a:fillRect/>
          </a:stretch>
        </p:blipFill>
        <p:spPr>
          <a:xfrm>
            <a:off x="6419025" y="1374825"/>
            <a:ext cx="2204275" cy="3001075"/>
          </a:xfrm>
          <a:prstGeom prst="rect">
            <a:avLst/>
          </a:prstGeom>
          <a:noFill/>
          <a:ln>
            <a:noFill/>
          </a:ln>
        </p:spPr>
      </p:pic>
      <p:sp>
        <p:nvSpPr>
          <p:cNvPr id="960" name="Google Shape;960;p90"/>
          <p:cNvSpPr txBox="1"/>
          <p:nvPr/>
        </p:nvSpPr>
        <p:spPr>
          <a:xfrm>
            <a:off x="6419025" y="4375900"/>
            <a:ext cx="2204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Alan Turing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What is Cryptography?</a:t>
            </a:r>
            <a:endParaRPr dirty="0"/>
          </a:p>
        </p:txBody>
      </p:sp>
      <p:sp>
        <p:nvSpPr>
          <p:cNvPr id="327" name="Google Shape;327;p4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dirty="0"/>
              <a:t>Older definition</a:t>
            </a:r>
            <a:r>
              <a:rPr lang="en" dirty="0"/>
              <a:t>: The study of secure communication over insecure channels</a:t>
            </a:r>
            <a:endParaRPr dirty="0"/>
          </a:p>
          <a:p>
            <a:pPr marL="457200" lvl="0" indent="-342900" algn="l" rtl="0">
              <a:spcBef>
                <a:spcPts val="0"/>
              </a:spcBef>
              <a:spcAft>
                <a:spcPts val="0"/>
              </a:spcAft>
              <a:buSzPts val="1800"/>
              <a:buChar char="●"/>
            </a:pPr>
            <a:r>
              <a:rPr lang="en" b="1" dirty="0"/>
              <a:t>Newer definition</a:t>
            </a:r>
            <a:r>
              <a:rPr lang="en" dirty="0"/>
              <a:t>: Provide rigorous guarantees on the security of data and computation in the presence of an attacker</a:t>
            </a:r>
            <a:endParaRPr dirty="0"/>
          </a:p>
          <a:p>
            <a:pPr marL="914400" lvl="1" indent="-317500" algn="l" rtl="0">
              <a:spcBef>
                <a:spcPts val="0"/>
              </a:spcBef>
              <a:spcAft>
                <a:spcPts val="0"/>
              </a:spcAft>
              <a:buSzPts val="1400"/>
              <a:buChar char="○"/>
            </a:pPr>
            <a:r>
              <a:rPr lang="en" sz="1600" dirty="0"/>
              <a:t>Not just </a:t>
            </a:r>
            <a:r>
              <a:rPr lang="en" sz="1600" i="1" dirty="0"/>
              <a:t>confidentiality</a:t>
            </a:r>
            <a:r>
              <a:rPr lang="en" sz="1600" dirty="0"/>
              <a:t> but also </a:t>
            </a:r>
            <a:r>
              <a:rPr lang="en" sz="1600" i="1" dirty="0"/>
              <a:t>integrity</a:t>
            </a:r>
            <a:r>
              <a:rPr lang="en" sz="1600" dirty="0"/>
              <a:t> and </a:t>
            </a:r>
            <a:r>
              <a:rPr lang="en" sz="1600" i="1" dirty="0"/>
              <a:t>authenticity</a:t>
            </a:r>
            <a:r>
              <a:rPr lang="en" sz="1600" dirty="0"/>
              <a:t> (we’ll see these definitions today)</a:t>
            </a:r>
            <a:endParaRPr sz="1600" dirty="0"/>
          </a:p>
          <a:p>
            <a:pPr marL="457200" lvl="0" indent="-342900" algn="l" rtl="0">
              <a:spcBef>
                <a:spcPts val="0"/>
              </a:spcBef>
              <a:spcAft>
                <a:spcPts val="0"/>
              </a:spcAft>
              <a:buSzPts val="1800"/>
              <a:buChar char="●"/>
            </a:pPr>
            <a:r>
              <a:rPr lang="en" dirty="0"/>
              <a:t>Modern cryptography is heavily based on math</a:t>
            </a:r>
          </a:p>
          <a:p>
            <a:pPr lvl="1" indent="-342900">
              <a:buSzPts val="1800"/>
              <a:buChar char="●"/>
            </a:pPr>
            <a:r>
              <a:rPr lang="en" sz="1600" dirty="0"/>
              <a:t>The math is hard</a:t>
            </a:r>
          </a:p>
          <a:p>
            <a:pPr lvl="1" indent="-342900">
              <a:buSzPts val="1800"/>
              <a:buChar char="●"/>
            </a:pPr>
            <a:r>
              <a:rPr lang="en" sz="1600" dirty="0"/>
              <a:t>We won’t cover the details. Wikipedia is a great resource</a:t>
            </a:r>
          </a:p>
          <a:p>
            <a:pPr lvl="1" indent="-342900">
              <a:buSzPts val="1800"/>
              <a:buChar char="●"/>
            </a:pPr>
            <a:r>
              <a:rPr lang="en" sz="1600" dirty="0"/>
              <a:t>Some system / algorithms are provably secure</a:t>
            </a:r>
          </a:p>
          <a:p>
            <a:pPr lvl="1" indent="-342900">
              <a:buSzPts val="1800"/>
              <a:buChar char="●"/>
            </a:pPr>
            <a:endParaRPr dirty="0"/>
          </a:p>
        </p:txBody>
      </p:sp>
      <p:sp>
        <p:nvSpPr>
          <p:cNvPr id="328" name="Google Shape;328;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27">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7">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64"/>
        <p:cNvGrpSpPr/>
        <p:nvPr/>
      </p:nvGrpSpPr>
      <p:grpSpPr>
        <a:xfrm>
          <a:off x="0" y="0"/>
          <a:ext cx="0" cy="0"/>
          <a:chOff x="0" y="0"/>
          <a:chExt cx="0" cy="0"/>
        </a:xfrm>
      </p:grpSpPr>
      <p:sp>
        <p:nvSpPr>
          <p:cNvPr id="965" name="Google Shape;965;p9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Computers</a:t>
            </a:r>
            <a:endParaRPr/>
          </a:p>
        </p:txBody>
      </p:sp>
      <p:sp>
        <p:nvSpPr>
          <p:cNvPr id="966" name="Google Shape;966;p91"/>
          <p:cNvSpPr txBox="1">
            <a:spLocks noGrp="1"/>
          </p:cNvSpPr>
          <p:nvPr>
            <p:ph type="body" idx="1"/>
          </p:nvPr>
        </p:nvSpPr>
        <p:spPr>
          <a:xfrm>
            <a:off x="198500" y="1246825"/>
            <a:ext cx="8520600" cy="2069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The modern era of cryptography started after WWII, with the work of Claude Shannon</a:t>
            </a:r>
            <a:endParaRPr dirty="0"/>
          </a:p>
          <a:p>
            <a:pPr marL="457200" lvl="0" indent="-342900" algn="l" rtl="0">
              <a:spcBef>
                <a:spcPts val="0"/>
              </a:spcBef>
              <a:spcAft>
                <a:spcPts val="0"/>
              </a:spcAft>
              <a:buSzPts val="1800"/>
              <a:buChar char="●"/>
            </a:pPr>
            <a:r>
              <a:rPr lang="en" dirty="0"/>
              <a:t>“New Directions in Cryptography” (1976) showed how number theory can be used in cryptography</a:t>
            </a:r>
            <a:endParaRPr dirty="0"/>
          </a:p>
          <a:p>
            <a:pPr marL="914400" lvl="1" indent="-317500" algn="l" rtl="0">
              <a:spcBef>
                <a:spcPts val="0"/>
              </a:spcBef>
              <a:spcAft>
                <a:spcPts val="0"/>
              </a:spcAft>
              <a:buSzPts val="1400"/>
              <a:buChar char="○"/>
            </a:pPr>
            <a:r>
              <a:rPr lang="en" dirty="0"/>
              <a:t>Its authors, Whitfield Diffie and Martin Hellman, won the Turing Award in 2015 for this paper</a:t>
            </a:r>
            <a:endParaRPr dirty="0"/>
          </a:p>
          <a:p>
            <a:pPr marL="457200" lvl="0" indent="-342900" algn="l" rtl="0">
              <a:spcBef>
                <a:spcPts val="0"/>
              </a:spcBef>
              <a:spcAft>
                <a:spcPts val="0"/>
              </a:spcAft>
              <a:buSzPts val="1800"/>
              <a:buChar char="●"/>
            </a:pPr>
            <a:r>
              <a:rPr lang="en" dirty="0"/>
              <a:t>This is the era of cryptography we’ll be focusing on</a:t>
            </a:r>
            <a:endParaRPr dirty="0"/>
          </a:p>
        </p:txBody>
      </p:sp>
      <p:sp>
        <p:nvSpPr>
          <p:cNvPr id="967" name="Google Shape;967;p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50</a:t>
            </a:fld>
            <a:endParaRPr/>
          </a:p>
        </p:txBody>
      </p:sp>
      <p:pic>
        <p:nvPicPr>
          <p:cNvPr id="968" name="Google Shape;968;p91"/>
          <p:cNvPicPr preferRelativeResize="0"/>
          <p:nvPr/>
        </p:nvPicPr>
        <p:blipFill>
          <a:blip r:embed="rId3">
            <a:alphaModFix/>
          </a:blip>
          <a:stretch>
            <a:fillRect/>
          </a:stretch>
        </p:blipFill>
        <p:spPr>
          <a:xfrm>
            <a:off x="1920988" y="3316525"/>
            <a:ext cx="1544050" cy="1580975"/>
          </a:xfrm>
          <a:prstGeom prst="rect">
            <a:avLst/>
          </a:prstGeom>
          <a:noFill/>
          <a:ln>
            <a:noFill/>
          </a:ln>
        </p:spPr>
      </p:pic>
      <p:pic>
        <p:nvPicPr>
          <p:cNvPr id="969" name="Google Shape;969;p91"/>
          <p:cNvPicPr preferRelativeResize="0"/>
          <p:nvPr/>
        </p:nvPicPr>
        <p:blipFill>
          <a:blip r:embed="rId4">
            <a:alphaModFix/>
          </a:blip>
          <a:stretch>
            <a:fillRect/>
          </a:stretch>
        </p:blipFill>
        <p:spPr>
          <a:xfrm>
            <a:off x="5867888" y="3316538"/>
            <a:ext cx="1355116" cy="1580975"/>
          </a:xfrm>
          <a:prstGeom prst="rect">
            <a:avLst/>
          </a:prstGeom>
          <a:noFill/>
          <a:ln>
            <a:noFill/>
          </a:ln>
        </p:spPr>
      </p:pic>
      <p:sp>
        <p:nvSpPr>
          <p:cNvPr id="970" name="Google Shape;970;p91"/>
          <p:cNvSpPr txBox="1"/>
          <p:nvPr/>
        </p:nvSpPr>
        <p:spPr>
          <a:xfrm>
            <a:off x="3526013" y="3799213"/>
            <a:ext cx="2280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One of these is Diffie, and the other one is Hellman.</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9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One-Time Pads</a:t>
            </a:r>
            <a:endParaRPr/>
          </a:p>
        </p:txBody>
      </p:sp>
      <p:sp>
        <p:nvSpPr>
          <p:cNvPr id="976" name="Google Shape;976;p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9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Roadmap</a:t>
            </a:r>
            <a:endParaRPr/>
          </a:p>
        </p:txBody>
      </p:sp>
      <p:graphicFrame>
        <p:nvGraphicFramePr>
          <p:cNvPr id="984" name="Google Shape;984;p93"/>
          <p:cNvGraphicFramePr/>
          <p:nvPr>
            <p:extLst>
              <p:ext uri="{D42A27DB-BD31-4B8C-83A1-F6EECF244321}">
                <p14:modId xmlns:p14="http://schemas.microsoft.com/office/powerpoint/2010/main" val="1379013625"/>
              </p:ext>
            </p:extLst>
          </p:nvPr>
        </p:nvGraphicFramePr>
        <p:xfrm>
          <a:off x="311700" y="1310650"/>
          <a:ext cx="8520600" cy="2143685"/>
        </p:xfrm>
        <a:graphic>
          <a:graphicData uri="http://schemas.openxmlformats.org/drawingml/2006/table">
            <a:tbl>
              <a:tblPr>
                <a:noFill/>
                <a:tableStyleId>{DF68B0A8-356D-4739-86A0-293F613CF9FD}</a:tableStyleId>
              </a:tblPr>
              <a:tblGrid>
                <a:gridCol w="1739450">
                  <a:extLst>
                    <a:ext uri="{9D8B030D-6E8A-4147-A177-3AD203B41FA5}">
                      <a16:colId xmlns:a16="http://schemas.microsoft.com/office/drawing/2014/main" val="20000"/>
                    </a:ext>
                  </a:extLst>
                </a:gridCol>
                <a:gridCol w="3241925">
                  <a:extLst>
                    <a:ext uri="{9D8B030D-6E8A-4147-A177-3AD203B41FA5}">
                      <a16:colId xmlns:a16="http://schemas.microsoft.com/office/drawing/2014/main" val="20001"/>
                    </a:ext>
                  </a:extLst>
                </a:gridCol>
                <a:gridCol w="3539225">
                  <a:extLst>
                    <a:ext uri="{9D8B030D-6E8A-4147-A177-3AD203B41FA5}">
                      <a16:colId xmlns:a16="http://schemas.microsoft.com/office/drawing/2014/main" val="20002"/>
                    </a:ext>
                  </a:extLst>
                </a:gridCol>
              </a:tblGrid>
              <a:tr h="37455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l" rtl="0">
                        <a:spcBef>
                          <a:spcPts val="0"/>
                        </a:spcBef>
                        <a:spcAft>
                          <a:spcPts val="0"/>
                        </a:spcAft>
                        <a:buNone/>
                      </a:pPr>
                      <a:r>
                        <a:rPr lang="en" sz="1600"/>
                        <a:t>Symmetric-key</a:t>
                      </a:r>
                      <a:endParaRPr sz="1600"/>
                    </a:p>
                  </a:txBody>
                  <a:tcPr marL="91425" marR="91425" marT="91425" marB="91425"/>
                </a:tc>
                <a:tc>
                  <a:txBody>
                    <a:bodyPr/>
                    <a:lstStyle/>
                    <a:p>
                      <a:pPr marL="0" lvl="0" indent="0" algn="l" rtl="0">
                        <a:spcBef>
                          <a:spcPts val="0"/>
                        </a:spcBef>
                        <a:spcAft>
                          <a:spcPts val="0"/>
                        </a:spcAft>
                        <a:buNone/>
                      </a:pPr>
                      <a:r>
                        <a:rPr lang="en" sz="1600"/>
                        <a:t>Asymmetric-key</a:t>
                      </a:r>
                      <a:endParaRPr sz="1600"/>
                    </a:p>
                  </a:txBody>
                  <a:tcPr marL="91425" marR="91425" marT="91425" marB="91425"/>
                </a:tc>
                <a:extLst>
                  <a:ext uri="{0D108BD9-81ED-4DB2-BD59-A6C34878D82A}">
                    <a16:rowId xmlns:a16="http://schemas.microsoft.com/office/drawing/2014/main" val="10000"/>
                  </a:ext>
                </a:extLst>
              </a:tr>
              <a:tr h="802625">
                <a:tc>
                  <a:txBody>
                    <a:bodyPr/>
                    <a:lstStyle/>
                    <a:p>
                      <a:pPr marL="0" lvl="0" indent="0" algn="l" rtl="0">
                        <a:spcBef>
                          <a:spcPts val="0"/>
                        </a:spcBef>
                        <a:spcAft>
                          <a:spcPts val="0"/>
                        </a:spcAft>
                        <a:buNone/>
                      </a:pPr>
                      <a:r>
                        <a:rPr lang="en" sz="1600"/>
                        <a:t>Confidentiality</a:t>
                      </a:r>
                      <a:endParaRPr sz="1600"/>
                    </a:p>
                  </a:txBody>
                  <a:tcPr marL="91425" marR="91425" marT="91425" marB="91425"/>
                </a:tc>
                <a:tc>
                  <a:txBody>
                    <a:bodyPr/>
                    <a:lstStyle/>
                    <a:p>
                      <a:pPr marL="457200" lvl="0" indent="-330200" algn="l" rtl="0">
                        <a:spcBef>
                          <a:spcPts val="0"/>
                        </a:spcBef>
                        <a:spcAft>
                          <a:spcPts val="0"/>
                        </a:spcAft>
                        <a:buClr>
                          <a:srgbClr val="FF0000"/>
                        </a:buClr>
                        <a:buSzPts val="1600"/>
                        <a:buChar char="●"/>
                      </a:pPr>
                      <a:r>
                        <a:rPr lang="en" sz="1600" dirty="0">
                          <a:solidFill>
                            <a:srgbClr val="FF0000"/>
                          </a:solidFill>
                        </a:rPr>
                        <a:t>One-time pads</a:t>
                      </a:r>
                      <a:endParaRPr sz="1600" dirty="0"/>
                    </a:p>
                    <a:p>
                      <a:pPr marL="457200" lvl="0" indent="-330200" algn="l" rtl="0">
                        <a:spcBef>
                          <a:spcPts val="0"/>
                        </a:spcBef>
                        <a:spcAft>
                          <a:spcPts val="0"/>
                        </a:spcAft>
                        <a:buSzPts val="1600"/>
                        <a:buChar char="●"/>
                      </a:pPr>
                      <a:r>
                        <a:rPr lang="en" sz="1600" dirty="0"/>
                        <a:t>Block ciphers </a:t>
                      </a:r>
                    </a:p>
                    <a:p>
                      <a:pPr marL="457200" lvl="0" indent="-330200" algn="l" rtl="0">
                        <a:spcBef>
                          <a:spcPts val="0"/>
                        </a:spcBef>
                        <a:spcAft>
                          <a:spcPts val="0"/>
                        </a:spcAft>
                        <a:buSzPts val="1600"/>
                        <a:buChar char="●"/>
                      </a:pPr>
                      <a:r>
                        <a:rPr lang="en" sz="1600" dirty="0">
                          <a:solidFill>
                            <a:schemeClr val="dk1"/>
                          </a:solidFill>
                        </a:rPr>
                        <a:t>Stream ciphers</a:t>
                      </a:r>
                      <a:endParaRPr sz="1600" dirty="0"/>
                    </a:p>
                  </a:txBody>
                  <a:tcPr marL="91425" marR="91425" marT="91425" marB="91425"/>
                </a:tc>
                <a:tc>
                  <a:txBody>
                    <a:bodyPr/>
                    <a:lstStyle/>
                    <a:p>
                      <a:pPr marL="457200" lvl="0" indent="-330200" algn="l" rtl="0">
                        <a:spcBef>
                          <a:spcPts val="0"/>
                        </a:spcBef>
                        <a:spcAft>
                          <a:spcPts val="0"/>
                        </a:spcAft>
                        <a:buSzPts val="1600"/>
                        <a:buChar char="●"/>
                      </a:pPr>
                      <a:r>
                        <a:rPr lang="en" sz="1600" dirty="0"/>
                        <a:t>RSA encryption</a:t>
                      </a:r>
                      <a:endParaRPr sz="1600" dirty="0"/>
                    </a:p>
                  </a:txBody>
                  <a:tcPr marL="91425" marR="91425" marT="91425" marB="91425"/>
                </a:tc>
                <a:extLst>
                  <a:ext uri="{0D108BD9-81ED-4DB2-BD59-A6C34878D82A}">
                    <a16:rowId xmlns:a16="http://schemas.microsoft.com/office/drawing/2014/main" val="10001"/>
                  </a:ext>
                </a:extLst>
              </a:tr>
              <a:tr h="802625">
                <a:tc>
                  <a:txBody>
                    <a:bodyPr/>
                    <a:lstStyle/>
                    <a:p>
                      <a:pPr marL="0" lvl="0" indent="0" algn="l" rtl="0">
                        <a:spcBef>
                          <a:spcPts val="0"/>
                        </a:spcBef>
                        <a:spcAft>
                          <a:spcPts val="0"/>
                        </a:spcAft>
                        <a:buNone/>
                      </a:pPr>
                      <a:r>
                        <a:rPr lang="en" sz="1600"/>
                        <a:t>Integrity,</a:t>
                      </a:r>
                      <a:br>
                        <a:rPr lang="en" sz="1600"/>
                      </a:br>
                      <a:r>
                        <a:rPr lang="en" sz="1600"/>
                        <a:t>Authentication</a:t>
                      </a:r>
                      <a:endParaRPr sz="1600"/>
                    </a:p>
                  </a:txBody>
                  <a:tcPr marL="91425" marR="91425" marT="91425" marB="91425"/>
                </a:tc>
                <a:tc>
                  <a:txBody>
                    <a:bodyPr/>
                    <a:lstStyle/>
                    <a:p>
                      <a:pPr marL="457200" lvl="0" indent="-330200" algn="l" rtl="0">
                        <a:spcBef>
                          <a:spcPts val="0"/>
                        </a:spcBef>
                        <a:spcAft>
                          <a:spcPts val="0"/>
                        </a:spcAft>
                        <a:buSzPts val="1600"/>
                        <a:buChar char="●"/>
                      </a:pPr>
                      <a:r>
                        <a:rPr lang="en" sz="1600" dirty="0"/>
                        <a:t>MACs</a:t>
                      </a:r>
                      <a:endParaRPr sz="1600" dirty="0"/>
                    </a:p>
                  </a:txBody>
                  <a:tcPr marL="91425" marR="91425" marT="91425" marB="91425"/>
                </a:tc>
                <a:tc>
                  <a:txBody>
                    <a:bodyPr/>
                    <a:lstStyle/>
                    <a:p>
                      <a:pPr marL="457200" lvl="0" indent="-330200" algn="l" rtl="0">
                        <a:spcBef>
                          <a:spcPts val="0"/>
                        </a:spcBef>
                        <a:spcAft>
                          <a:spcPts val="0"/>
                        </a:spcAft>
                        <a:buSzPts val="1600"/>
                        <a:buChar char="●"/>
                      </a:pPr>
                      <a:r>
                        <a:rPr lang="en" sz="1600" dirty="0"/>
                        <a:t>Digital signatures</a:t>
                      </a:r>
                      <a:endParaRPr sz="1600" dirty="0"/>
                    </a:p>
                  </a:txBody>
                  <a:tcPr marL="91425" marR="91425" marT="91425" marB="91425"/>
                </a:tc>
                <a:extLst>
                  <a:ext uri="{0D108BD9-81ED-4DB2-BD59-A6C34878D82A}">
                    <a16:rowId xmlns:a16="http://schemas.microsoft.com/office/drawing/2014/main" val="10002"/>
                  </a:ext>
                </a:extLst>
              </a:tr>
            </a:tbl>
          </a:graphicData>
        </a:graphic>
      </p:graphicFrame>
      <p:sp>
        <p:nvSpPr>
          <p:cNvPr id="985" name="Google Shape;985;p93"/>
          <p:cNvSpPr txBox="1">
            <a:spLocks noGrp="1"/>
          </p:cNvSpPr>
          <p:nvPr>
            <p:ph type="body" idx="4294967295"/>
          </p:nvPr>
        </p:nvSpPr>
        <p:spPr>
          <a:xfrm>
            <a:off x="198500" y="3844625"/>
            <a:ext cx="4373400" cy="1167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Hash functions</a:t>
            </a:r>
            <a:endParaRPr sz="1600"/>
          </a:p>
          <a:p>
            <a:pPr marL="457200" lvl="0" indent="-330200" algn="l" rtl="0">
              <a:spcBef>
                <a:spcPts val="0"/>
              </a:spcBef>
              <a:spcAft>
                <a:spcPts val="0"/>
              </a:spcAft>
              <a:buSzPts val="1600"/>
              <a:buChar char="●"/>
            </a:pPr>
            <a:r>
              <a:rPr lang="en" sz="1600"/>
              <a:t>Pseudorandom number generators</a:t>
            </a:r>
            <a:endParaRPr sz="1600"/>
          </a:p>
          <a:p>
            <a:pPr marL="457200" lvl="0" indent="-330200" algn="l" rtl="0">
              <a:spcBef>
                <a:spcPts val="0"/>
              </a:spcBef>
              <a:spcAft>
                <a:spcPts val="0"/>
              </a:spcAft>
              <a:buSzPts val="1600"/>
              <a:buChar char="●"/>
            </a:pPr>
            <a:r>
              <a:rPr lang="en" sz="1600"/>
              <a:t>Public key exchange (e.g. Diffie-Hellman)</a:t>
            </a:r>
            <a:endParaRPr sz="1600"/>
          </a:p>
        </p:txBody>
      </p:sp>
      <p:sp>
        <p:nvSpPr>
          <p:cNvPr id="986" name="Google Shape;986;p93"/>
          <p:cNvSpPr txBox="1"/>
          <p:nvPr/>
        </p:nvSpPr>
        <p:spPr>
          <a:xfrm>
            <a:off x="5175400" y="3844625"/>
            <a:ext cx="3447900" cy="714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 sz="1600">
                <a:solidFill>
                  <a:schemeClr val="dk1"/>
                </a:solidFill>
              </a:rPr>
              <a:t>Key management (certificates)</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Password management</a:t>
            </a:r>
            <a:endParaRPr sz="1600">
              <a:solidFill>
                <a:schemeClr val="dk1"/>
              </a:solidFill>
            </a:endParaRPr>
          </a:p>
        </p:txBody>
      </p:sp>
      <p:sp>
        <p:nvSpPr>
          <p:cNvPr id="987" name="Google Shape;987;p9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9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Review: XOR</a:t>
            </a:r>
            <a:endParaRPr/>
          </a:p>
        </p:txBody>
      </p:sp>
      <p:sp>
        <p:nvSpPr>
          <p:cNvPr id="993" name="Google Shape;993;p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53</a:t>
            </a:fld>
            <a:endParaRPr/>
          </a:p>
        </p:txBody>
      </p:sp>
      <p:graphicFrame>
        <p:nvGraphicFramePr>
          <p:cNvPr id="994" name="Google Shape;994;p94"/>
          <p:cNvGraphicFramePr/>
          <p:nvPr/>
        </p:nvGraphicFramePr>
        <p:xfrm>
          <a:off x="1311938" y="2267325"/>
          <a:ext cx="1308925" cy="1914024"/>
        </p:xfrm>
        <a:graphic>
          <a:graphicData uri="http://schemas.openxmlformats.org/drawingml/2006/table">
            <a:tbl>
              <a:tblPr>
                <a:noFill/>
                <a:tableStyleId>{DF68B0A8-356D-4739-86A0-293F613CF9FD}</a:tableStyleId>
              </a:tblPr>
              <a:tblGrid>
                <a:gridCol w="1308925">
                  <a:extLst>
                    <a:ext uri="{9D8B030D-6E8A-4147-A177-3AD203B41FA5}">
                      <a16:colId xmlns:a16="http://schemas.microsoft.com/office/drawing/2014/main" val="20000"/>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0 ⊕ 0 = 0</a:t>
                      </a:r>
                      <a:endParaRPr sz="1800"/>
                    </a:p>
                  </a:txBody>
                  <a:tcPr marL="91425" marR="91425" marT="91425" marB="91425"/>
                </a:tc>
                <a:extLst>
                  <a:ext uri="{0D108BD9-81ED-4DB2-BD59-A6C34878D82A}">
                    <a16:rowId xmlns:a16="http://schemas.microsoft.com/office/drawing/2014/main" val="10000"/>
                  </a:ext>
                </a:extLst>
              </a:tr>
              <a:tr h="396200">
                <a:tc>
                  <a:txBody>
                    <a:bodyPr/>
                    <a:lstStyle/>
                    <a:p>
                      <a:pPr marL="0" lvl="0" indent="0" algn="ctr" rtl="0">
                        <a:lnSpc>
                          <a:spcPct val="115000"/>
                        </a:lnSpc>
                        <a:spcBef>
                          <a:spcPts val="0"/>
                        </a:spcBef>
                        <a:spcAft>
                          <a:spcPts val="1200"/>
                        </a:spcAft>
                        <a:buNone/>
                      </a:pPr>
                      <a:r>
                        <a:rPr lang="en" sz="1800">
                          <a:solidFill>
                            <a:schemeClr val="dk1"/>
                          </a:solidFill>
                        </a:rPr>
                        <a:t>0 ⊕ 1 = 1</a:t>
                      </a:r>
                      <a:endParaRPr sz="1800"/>
                    </a:p>
                  </a:txBody>
                  <a:tcPr marL="91425" marR="91425" marT="91425" marB="91425"/>
                </a:tc>
                <a:extLst>
                  <a:ext uri="{0D108BD9-81ED-4DB2-BD59-A6C34878D82A}">
                    <a16:rowId xmlns:a16="http://schemas.microsoft.com/office/drawing/2014/main" val="10001"/>
                  </a:ext>
                </a:extLst>
              </a:tr>
              <a:tr h="396200">
                <a:tc>
                  <a:txBody>
                    <a:bodyPr/>
                    <a:lstStyle/>
                    <a:p>
                      <a:pPr marL="0" lvl="0" indent="0" algn="ctr" rtl="0">
                        <a:lnSpc>
                          <a:spcPct val="115000"/>
                        </a:lnSpc>
                        <a:spcBef>
                          <a:spcPts val="0"/>
                        </a:spcBef>
                        <a:spcAft>
                          <a:spcPts val="1200"/>
                        </a:spcAft>
                        <a:buNone/>
                      </a:pPr>
                      <a:r>
                        <a:rPr lang="en" sz="1800">
                          <a:solidFill>
                            <a:schemeClr val="dk1"/>
                          </a:solidFill>
                        </a:rPr>
                        <a:t>1 ⊕ 0 = 1</a:t>
                      </a:r>
                      <a:endParaRPr sz="1800"/>
                    </a:p>
                  </a:txBody>
                  <a:tcPr marL="91425" marR="91425" marT="91425" marB="91425"/>
                </a:tc>
                <a:extLst>
                  <a:ext uri="{0D108BD9-81ED-4DB2-BD59-A6C34878D82A}">
                    <a16:rowId xmlns:a16="http://schemas.microsoft.com/office/drawing/2014/main" val="10002"/>
                  </a:ext>
                </a:extLst>
              </a:tr>
              <a:tr h="396200">
                <a:tc>
                  <a:txBody>
                    <a:bodyPr/>
                    <a:lstStyle/>
                    <a:p>
                      <a:pPr marL="0" lvl="0" indent="0" algn="ctr" rtl="0">
                        <a:lnSpc>
                          <a:spcPct val="115000"/>
                        </a:lnSpc>
                        <a:spcBef>
                          <a:spcPts val="0"/>
                        </a:spcBef>
                        <a:spcAft>
                          <a:spcPts val="1200"/>
                        </a:spcAft>
                        <a:buNone/>
                      </a:pPr>
                      <a:r>
                        <a:rPr lang="en" sz="1800">
                          <a:solidFill>
                            <a:schemeClr val="dk1"/>
                          </a:solidFill>
                        </a:rPr>
                        <a:t>1 ⊕ 1 = 0</a:t>
                      </a:r>
                      <a:endParaRPr sz="1800"/>
                    </a:p>
                  </a:txBody>
                  <a:tcPr marL="91425" marR="91425" marT="91425" marB="91425"/>
                </a:tc>
                <a:extLst>
                  <a:ext uri="{0D108BD9-81ED-4DB2-BD59-A6C34878D82A}">
                    <a16:rowId xmlns:a16="http://schemas.microsoft.com/office/drawing/2014/main" val="10003"/>
                  </a:ext>
                </a:extLst>
              </a:tr>
            </a:tbl>
          </a:graphicData>
        </a:graphic>
      </p:graphicFrame>
      <p:sp>
        <p:nvSpPr>
          <p:cNvPr id="995" name="Google Shape;995;p94"/>
          <p:cNvSpPr txBox="1"/>
          <p:nvPr/>
        </p:nvSpPr>
        <p:spPr>
          <a:xfrm>
            <a:off x="331850" y="1413375"/>
            <a:ext cx="32691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t>The XOR operator takes two bits and outputs one bit:</a:t>
            </a:r>
            <a:endParaRPr sz="1800"/>
          </a:p>
        </p:txBody>
      </p:sp>
      <p:sp>
        <p:nvSpPr>
          <p:cNvPr id="996" name="Google Shape;996;p94"/>
          <p:cNvSpPr txBox="1"/>
          <p:nvPr/>
        </p:nvSpPr>
        <p:spPr>
          <a:xfrm>
            <a:off x="4503700" y="1690575"/>
            <a:ext cx="37740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t>Useful properties of XOR:</a:t>
            </a:r>
            <a:endParaRPr sz="1800"/>
          </a:p>
        </p:txBody>
      </p:sp>
      <p:graphicFrame>
        <p:nvGraphicFramePr>
          <p:cNvPr id="997" name="Google Shape;997;p94"/>
          <p:cNvGraphicFramePr/>
          <p:nvPr/>
        </p:nvGraphicFramePr>
        <p:xfrm>
          <a:off x="4503688" y="2267325"/>
          <a:ext cx="3773925" cy="2392530"/>
        </p:xfrm>
        <a:graphic>
          <a:graphicData uri="http://schemas.openxmlformats.org/drawingml/2006/table">
            <a:tbl>
              <a:tblPr>
                <a:noFill/>
                <a:tableStyleId>{DF68B0A8-356D-4739-86A0-293F613CF9FD}</a:tableStyleId>
              </a:tblPr>
              <a:tblGrid>
                <a:gridCol w="3773925">
                  <a:extLst>
                    <a:ext uri="{9D8B030D-6E8A-4147-A177-3AD203B41FA5}">
                      <a16:colId xmlns:a16="http://schemas.microsoft.com/office/drawing/2014/main" val="20000"/>
                    </a:ext>
                  </a:extLst>
                </a:gridCol>
              </a:tblGrid>
              <a:tr h="457175">
                <a:tc>
                  <a:txBody>
                    <a:bodyPr/>
                    <a:lstStyle/>
                    <a:p>
                      <a:pPr marL="1085850" lvl="0" indent="0" algn="l" rtl="0">
                        <a:lnSpc>
                          <a:spcPct val="115000"/>
                        </a:lnSpc>
                        <a:spcBef>
                          <a:spcPts val="0"/>
                        </a:spcBef>
                        <a:spcAft>
                          <a:spcPts val="1200"/>
                        </a:spcAft>
                        <a:buNone/>
                      </a:pPr>
                      <a:r>
                        <a:rPr lang="en" sz="800">
                          <a:solidFill>
                            <a:schemeClr val="dk1"/>
                          </a:solidFill>
                        </a:rPr>
                        <a:t> </a:t>
                      </a:r>
                      <a:r>
                        <a:rPr lang="en" sz="1800">
                          <a:solidFill>
                            <a:schemeClr val="dk1"/>
                          </a:solidFill>
                        </a:rPr>
                        <a:t>x ⊕ 0 = x</a:t>
                      </a:r>
                      <a:endParaRPr sz="1800"/>
                    </a:p>
                  </a:txBody>
                  <a:tcPr marL="91425" marR="91425" marT="91425" marB="91425"/>
                </a:tc>
                <a:extLst>
                  <a:ext uri="{0D108BD9-81ED-4DB2-BD59-A6C34878D82A}">
                    <a16:rowId xmlns:a16="http://schemas.microsoft.com/office/drawing/2014/main" val="10000"/>
                  </a:ext>
                </a:extLst>
              </a:tr>
              <a:tr h="457175">
                <a:tc>
                  <a:txBody>
                    <a:bodyPr/>
                    <a:lstStyle/>
                    <a:p>
                      <a:pPr marL="1085850" lvl="0" indent="0" algn="l" rtl="0">
                        <a:lnSpc>
                          <a:spcPct val="115000"/>
                        </a:lnSpc>
                        <a:spcBef>
                          <a:spcPts val="0"/>
                        </a:spcBef>
                        <a:spcAft>
                          <a:spcPts val="1200"/>
                        </a:spcAft>
                        <a:buNone/>
                      </a:pPr>
                      <a:r>
                        <a:rPr lang="en" sz="800">
                          <a:solidFill>
                            <a:schemeClr val="dk1"/>
                          </a:solidFill>
                        </a:rPr>
                        <a:t> </a:t>
                      </a:r>
                      <a:r>
                        <a:rPr lang="en" sz="1800">
                          <a:solidFill>
                            <a:schemeClr val="dk1"/>
                          </a:solidFill>
                        </a:rPr>
                        <a:t>x ⊕ x = 0</a:t>
                      </a:r>
                      <a:endParaRPr sz="1800"/>
                    </a:p>
                  </a:txBody>
                  <a:tcPr marL="91425" marR="91425" marT="91425" marB="91425"/>
                </a:tc>
                <a:extLst>
                  <a:ext uri="{0D108BD9-81ED-4DB2-BD59-A6C34878D82A}">
                    <a16:rowId xmlns:a16="http://schemas.microsoft.com/office/drawing/2014/main" val="10001"/>
                  </a:ext>
                </a:extLst>
              </a:tr>
              <a:tr h="457175">
                <a:tc>
                  <a:txBody>
                    <a:bodyPr/>
                    <a:lstStyle/>
                    <a:p>
                      <a:pPr marL="0" lvl="0" indent="0" algn="ctr" rtl="0">
                        <a:lnSpc>
                          <a:spcPct val="115000"/>
                        </a:lnSpc>
                        <a:spcBef>
                          <a:spcPts val="0"/>
                        </a:spcBef>
                        <a:spcAft>
                          <a:spcPts val="1200"/>
                        </a:spcAft>
                        <a:buNone/>
                      </a:pPr>
                      <a:r>
                        <a:rPr lang="en" sz="1800">
                          <a:solidFill>
                            <a:schemeClr val="dk1"/>
                          </a:solidFill>
                        </a:rPr>
                        <a:t>x ⊕ y = y ⊕ x</a:t>
                      </a:r>
                      <a:endParaRPr sz="1800"/>
                    </a:p>
                  </a:txBody>
                  <a:tcPr marL="91425" marR="91425" marT="91425" marB="91425"/>
                </a:tc>
                <a:extLst>
                  <a:ext uri="{0D108BD9-81ED-4DB2-BD59-A6C34878D82A}">
                    <a16:rowId xmlns:a16="http://schemas.microsoft.com/office/drawing/2014/main" val="10002"/>
                  </a:ext>
                </a:extLst>
              </a:tr>
              <a:tr h="457175">
                <a:tc>
                  <a:txBody>
                    <a:bodyPr/>
                    <a:lstStyle/>
                    <a:p>
                      <a:pPr marL="0" lvl="0" indent="0" algn="ctr" rtl="0">
                        <a:lnSpc>
                          <a:spcPct val="115000"/>
                        </a:lnSpc>
                        <a:spcBef>
                          <a:spcPts val="0"/>
                        </a:spcBef>
                        <a:spcAft>
                          <a:spcPts val="1200"/>
                        </a:spcAft>
                        <a:buNone/>
                      </a:pPr>
                      <a:r>
                        <a:rPr lang="en" sz="1800">
                          <a:solidFill>
                            <a:schemeClr val="dk1"/>
                          </a:solidFill>
                        </a:rPr>
                        <a:t>(x ⊕ y) ⊕ z = x ⊕ (y ⊕ z)</a:t>
                      </a:r>
                      <a:endParaRPr sz="1800"/>
                    </a:p>
                  </a:txBody>
                  <a:tcPr marL="91425" marR="91425" marT="91425" marB="91425"/>
                </a:tc>
                <a:extLst>
                  <a:ext uri="{0D108BD9-81ED-4DB2-BD59-A6C34878D82A}">
                    <a16:rowId xmlns:a16="http://schemas.microsoft.com/office/drawing/2014/main" val="10003"/>
                  </a:ext>
                </a:extLst>
              </a:tr>
              <a:tr h="457175">
                <a:tc>
                  <a:txBody>
                    <a:bodyPr/>
                    <a:lstStyle/>
                    <a:p>
                      <a:pPr marL="514350" lvl="0" indent="0" algn="l" rtl="0">
                        <a:lnSpc>
                          <a:spcPct val="115000"/>
                        </a:lnSpc>
                        <a:spcBef>
                          <a:spcPts val="0"/>
                        </a:spcBef>
                        <a:spcAft>
                          <a:spcPts val="1200"/>
                        </a:spcAft>
                        <a:buNone/>
                      </a:pPr>
                      <a:r>
                        <a:rPr lang="en" sz="600">
                          <a:solidFill>
                            <a:schemeClr val="dk1"/>
                          </a:solidFill>
                        </a:rPr>
                        <a:t> </a:t>
                      </a:r>
                      <a:r>
                        <a:rPr lang="en" sz="1800">
                          <a:solidFill>
                            <a:schemeClr val="dk1"/>
                          </a:solidFill>
                        </a:rPr>
                        <a:t>(x ⊕ y) ⊕ x = y</a:t>
                      </a:r>
                      <a:endParaRPr sz="1800">
                        <a:solidFill>
                          <a:schemeClr val="dk1"/>
                        </a:solidFill>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1001"/>
        <p:cNvGrpSpPr/>
        <p:nvPr/>
      </p:nvGrpSpPr>
      <p:grpSpPr>
        <a:xfrm>
          <a:off x="0" y="0"/>
          <a:ext cx="0" cy="0"/>
          <a:chOff x="0" y="0"/>
          <a:chExt cx="0" cy="0"/>
        </a:xfrm>
      </p:grpSpPr>
      <p:sp>
        <p:nvSpPr>
          <p:cNvPr id="1002" name="Google Shape;1002;p9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Review: XOR Algebra</a:t>
            </a:r>
            <a:endParaRPr/>
          </a:p>
        </p:txBody>
      </p:sp>
      <p:sp>
        <p:nvSpPr>
          <p:cNvPr id="1003" name="Google Shape;1003;p95"/>
          <p:cNvSpPr txBox="1">
            <a:spLocks noGrp="1"/>
          </p:cNvSpPr>
          <p:nvPr>
            <p:ph type="body" idx="1"/>
          </p:nvPr>
        </p:nvSpPr>
        <p:spPr>
          <a:xfrm>
            <a:off x="198500" y="1246825"/>
            <a:ext cx="8520600" cy="1050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Algebra works on XOR too</a:t>
            </a:r>
            <a:endParaRPr/>
          </a:p>
          <a:p>
            <a:pPr marL="0" lvl="0" indent="0" algn="l" rtl="0">
              <a:spcBef>
                <a:spcPts val="1200"/>
              </a:spcBef>
              <a:spcAft>
                <a:spcPts val="1200"/>
              </a:spcAft>
              <a:buNone/>
            </a:pPr>
            <a:endParaRPr/>
          </a:p>
        </p:txBody>
      </p:sp>
      <p:sp>
        <p:nvSpPr>
          <p:cNvPr id="1004" name="Google Shape;1004;p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54</a:t>
            </a:fld>
            <a:endParaRPr/>
          </a:p>
        </p:txBody>
      </p:sp>
      <p:graphicFrame>
        <p:nvGraphicFramePr>
          <p:cNvPr id="1005" name="Google Shape;1005;p95"/>
          <p:cNvGraphicFramePr/>
          <p:nvPr/>
        </p:nvGraphicFramePr>
        <p:xfrm>
          <a:off x="739025" y="1827450"/>
          <a:ext cx="4657100" cy="1736890"/>
        </p:xfrm>
        <a:graphic>
          <a:graphicData uri="http://schemas.openxmlformats.org/drawingml/2006/table">
            <a:tbl>
              <a:tblPr>
                <a:noFill/>
                <a:tableStyleId>{DF68B0A8-356D-4739-86A0-293F613CF9FD}</a:tableStyleId>
              </a:tblPr>
              <a:tblGrid>
                <a:gridCol w="2104900">
                  <a:extLst>
                    <a:ext uri="{9D8B030D-6E8A-4147-A177-3AD203B41FA5}">
                      <a16:colId xmlns:a16="http://schemas.microsoft.com/office/drawing/2014/main" val="20000"/>
                    </a:ext>
                  </a:extLst>
                </a:gridCol>
                <a:gridCol w="2552200">
                  <a:extLst>
                    <a:ext uri="{9D8B030D-6E8A-4147-A177-3AD203B41FA5}">
                      <a16:colId xmlns:a16="http://schemas.microsoft.com/office/drawing/2014/main" val="20001"/>
                    </a:ext>
                  </a:extLst>
                </a:gridCol>
              </a:tblGrid>
              <a:tr h="381000">
                <a:tc>
                  <a:txBody>
                    <a:bodyPr/>
                    <a:lstStyle/>
                    <a:p>
                      <a:pPr marL="400050" lvl="0" indent="0" algn="l" rtl="0">
                        <a:lnSpc>
                          <a:spcPct val="115000"/>
                        </a:lnSpc>
                        <a:spcBef>
                          <a:spcPts val="0"/>
                        </a:spcBef>
                        <a:spcAft>
                          <a:spcPts val="1200"/>
                        </a:spcAft>
                        <a:buClr>
                          <a:schemeClr val="dk1"/>
                        </a:buClr>
                        <a:buSzPts val="1100"/>
                        <a:buFont typeface="Arial"/>
                        <a:buNone/>
                      </a:pPr>
                      <a:r>
                        <a:rPr lang="en" sz="1100">
                          <a:solidFill>
                            <a:schemeClr val="dk1"/>
                          </a:solidFill>
                        </a:rPr>
                        <a:t> </a:t>
                      </a:r>
                      <a:r>
                        <a:rPr lang="en" sz="1800">
                          <a:solidFill>
                            <a:schemeClr val="dk1"/>
                          </a:solidFill>
                        </a:rPr>
                        <a:t>y ⊕ 1 = 0</a:t>
                      </a:r>
                      <a:endParaRPr/>
                    </a:p>
                  </a:txBody>
                  <a:tcPr marL="91425" marR="91425" marT="91425" marB="91425"/>
                </a:tc>
                <a:tc>
                  <a:txBody>
                    <a:bodyPr/>
                    <a:lstStyle/>
                    <a:p>
                      <a:pPr marL="0" lvl="0" indent="0" algn="l" rtl="0">
                        <a:lnSpc>
                          <a:spcPct val="115000"/>
                        </a:lnSpc>
                        <a:spcBef>
                          <a:spcPts val="0"/>
                        </a:spcBef>
                        <a:spcAft>
                          <a:spcPts val="1200"/>
                        </a:spcAft>
                        <a:buNone/>
                      </a:pPr>
                      <a:r>
                        <a:rPr lang="en" sz="1800">
                          <a:solidFill>
                            <a:schemeClr val="dk1"/>
                          </a:solidFill>
                        </a:rPr>
                        <a:t>Goal: Solve for y</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1"/>
                          </a:solidFill>
                        </a:rPr>
                        <a:t>y ⊕ 1 ⊕ 1 = 0 ⊕ 1</a:t>
                      </a:r>
                      <a:endParaRPr/>
                    </a:p>
                  </a:txBody>
                  <a:tcPr marL="91425" marR="91425" marT="91425" marB="91425"/>
                </a:tc>
                <a:tc>
                  <a:txBody>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1"/>
                          </a:solidFill>
                        </a:rPr>
                        <a:t>XOR both sides by 1</a:t>
                      </a:r>
                      <a:endParaRPr/>
                    </a:p>
                  </a:txBody>
                  <a:tcPr marL="91425" marR="91425" marT="91425" marB="91425"/>
                </a:tc>
                <a:extLst>
                  <a:ext uri="{0D108BD9-81ED-4DB2-BD59-A6C34878D82A}">
                    <a16:rowId xmlns:a16="http://schemas.microsoft.com/office/drawing/2014/main" val="10001"/>
                  </a:ext>
                </a:extLst>
              </a:tr>
              <a:tr h="381000">
                <a:tc>
                  <a:txBody>
                    <a:bodyPr/>
                    <a:lstStyle/>
                    <a:p>
                      <a:pPr marL="857250" lvl="0" indent="0" algn="l" rtl="0">
                        <a:lnSpc>
                          <a:spcPct val="115000"/>
                        </a:lnSpc>
                        <a:spcBef>
                          <a:spcPts val="0"/>
                        </a:spcBef>
                        <a:spcAft>
                          <a:spcPts val="1200"/>
                        </a:spcAft>
                        <a:buClr>
                          <a:schemeClr val="dk1"/>
                        </a:buClr>
                        <a:buSzPts val="1100"/>
                        <a:buFont typeface="Arial"/>
                        <a:buNone/>
                      </a:pPr>
                      <a:r>
                        <a:rPr lang="en" sz="1300">
                          <a:solidFill>
                            <a:schemeClr val="dk1"/>
                          </a:solidFill>
                        </a:rPr>
                        <a:t> </a:t>
                      </a:r>
                      <a:r>
                        <a:rPr lang="en" sz="1800">
                          <a:solidFill>
                            <a:schemeClr val="dk1"/>
                          </a:solidFill>
                        </a:rPr>
                        <a:t>y = 1</a:t>
                      </a:r>
                      <a:endParaRPr/>
                    </a:p>
                  </a:txBody>
                  <a:tcPr marL="91425" marR="91425" marT="91425" marB="91425"/>
                </a:tc>
                <a:tc>
                  <a:txBody>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1"/>
                          </a:solidFill>
                        </a:rPr>
                        <a:t>Simplify with identities</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96"/>
          <p:cNvSpPr/>
          <p:nvPr/>
        </p:nvSpPr>
        <p:spPr>
          <a:xfrm>
            <a:off x="179425" y="1265350"/>
            <a:ext cx="8718900" cy="183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9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Key Generation</a:t>
            </a:r>
            <a:endParaRPr/>
          </a:p>
        </p:txBody>
      </p:sp>
      <p:sp>
        <p:nvSpPr>
          <p:cNvPr id="1012" name="Google Shape;1012;p9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55</a:t>
            </a:fld>
            <a:endParaRPr/>
          </a:p>
        </p:txBody>
      </p:sp>
      <p:sp>
        <p:nvSpPr>
          <p:cNvPr id="1013" name="Google Shape;1013;p96"/>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graphicFrame>
        <p:nvGraphicFramePr>
          <p:cNvPr id="1014" name="Google Shape;1014;p96"/>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15" name="Google Shape;1015;p96"/>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sp>
        <p:nvSpPr>
          <p:cNvPr id="1016" name="Google Shape;1016;p96"/>
          <p:cNvSpPr txBox="1"/>
          <p:nvPr/>
        </p:nvSpPr>
        <p:spPr>
          <a:xfrm>
            <a:off x="574025" y="3255300"/>
            <a:ext cx="4393200" cy="4617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 key </a:t>
            </a:r>
            <a:r>
              <a:rPr lang="en" sz="1800" i="1"/>
              <a:t>K</a:t>
            </a:r>
            <a:r>
              <a:rPr lang="en" sz="1800"/>
              <a:t> is a randomly-chosen bitstring.</a:t>
            </a:r>
            <a:endParaRPr sz="1800"/>
          </a:p>
        </p:txBody>
      </p:sp>
      <p:sp>
        <p:nvSpPr>
          <p:cNvPr id="1017" name="Google Shape;1017;p96"/>
          <p:cNvSpPr txBox="1"/>
          <p:nvPr/>
        </p:nvSpPr>
        <p:spPr>
          <a:xfrm>
            <a:off x="790525" y="3653400"/>
            <a:ext cx="50313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Recall: We are in the symmetric-key setting, so we’ll assume Alice and Bob both know this key.</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97"/>
          <p:cNvSpPr/>
          <p:nvPr/>
        </p:nvSpPr>
        <p:spPr>
          <a:xfrm>
            <a:off x="179425" y="1265350"/>
            <a:ext cx="8718900" cy="183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9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Encryption</a:t>
            </a:r>
            <a:endParaRPr/>
          </a:p>
        </p:txBody>
      </p:sp>
      <p:sp>
        <p:nvSpPr>
          <p:cNvPr id="1024" name="Google Shape;1024;p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56</a:t>
            </a:fld>
            <a:endParaRPr/>
          </a:p>
        </p:txBody>
      </p:sp>
      <p:sp>
        <p:nvSpPr>
          <p:cNvPr id="1025" name="Google Shape;1025;p97"/>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graphicFrame>
        <p:nvGraphicFramePr>
          <p:cNvPr id="1026" name="Google Shape;1026;p97"/>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27" name="Google Shape;1027;p97"/>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28" name="Google Shape;1028;p97"/>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29" name="Google Shape;1029;p97"/>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M</a:t>
            </a:r>
            <a:endParaRPr/>
          </a:p>
        </p:txBody>
      </p:sp>
      <p:sp>
        <p:nvSpPr>
          <p:cNvPr id="1030" name="Google Shape;1030;p97"/>
          <p:cNvSpPr txBox="1"/>
          <p:nvPr/>
        </p:nvSpPr>
        <p:spPr>
          <a:xfrm>
            <a:off x="702200" y="3227850"/>
            <a:ext cx="3395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 plaintext </a:t>
            </a:r>
            <a:r>
              <a:rPr lang="en" sz="1800" i="1"/>
              <a:t>M</a:t>
            </a:r>
            <a:r>
              <a:rPr lang="en" sz="1800"/>
              <a:t> is the bitstring that Alice wants to encrypt.</a:t>
            </a:r>
            <a:endParaRPr sz="1800"/>
          </a:p>
        </p:txBody>
      </p:sp>
      <p:sp>
        <p:nvSpPr>
          <p:cNvPr id="1031" name="Google Shape;1031;p97"/>
          <p:cNvSpPr txBox="1"/>
          <p:nvPr/>
        </p:nvSpPr>
        <p:spPr>
          <a:xfrm>
            <a:off x="4369075" y="3227850"/>
            <a:ext cx="30123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Idea: Use XOR to scramble up </a:t>
            </a:r>
            <a:r>
              <a:rPr lang="en" sz="1800" i="1"/>
              <a:t>M</a:t>
            </a:r>
            <a:r>
              <a:rPr lang="en" sz="1800"/>
              <a:t> with the bits of </a:t>
            </a:r>
            <a:r>
              <a:rPr lang="en" sz="1800" i="1"/>
              <a:t>K</a:t>
            </a:r>
            <a:r>
              <a:rPr lang="en" sz="1800"/>
              <a:t>.</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9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Encryption</a:t>
            </a:r>
            <a:endParaRPr/>
          </a:p>
        </p:txBody>
      </p:sp>
      <p:sp>
        <p:nvSpPr>
          <p:cNvPr id="1037" name="Google Shape;1037;p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57</a:t>
            </a:fld>
            <a:endParaRPr/>
          </a:p>
        </p:txBody>
      </p:sp>
      <p:sp>
        <p:nvSpPr>
          <p:cNvPr id="1038" name="Google Shape;1038;p98"/>
          <p:cNvSpPr/>
          <p:nvPr/>
        </p:nvSpPr>
        <p:spPr>
          <a:xfrm>
            <a:off x="179425" y="1265350"/>
            <a:ext cx="8718900" cy="183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98"/>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graphicFrame>
        <p:nvGraphicFramePr>
          <p:cNvPr id="1040" name="Google Shape;1040;p98"/>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1" name="Google Shape;1041;p98"/>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42" name="Google Shape;1042;p98"/>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3" name="Google Shape;1043;p98"/>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M</a:t>
            </a:r>
            <a:endParaRPr/>
          </a:p>
        </p:txBody>
      </p:sp>
      <p:graphicFrame>
        <p:nvGraphicFramePr>
          <p:cNvPr id="1044" name="Google Shape;1044;p98"/>
          <p:cNvGraphicFramePr/>
          <p:nvPr/>
        </p:nvGraphicFramePr>
        <p:xfrm>
          <a:off x="952600" y="322557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5" name="Google Shape;1045;p98"/>
          <p:cNvSpPr txBox="1"/>
          <p:nvPr/>
        </p:nvSpPr>
        <p:spPr>
          <a:xfrm>
            <a:off x="386000" y="322357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C</a:t>
            </a:r>
            <a:endParaRPr/>
          </a:p>
        </p:txBody>
      </p:sp>
      <p:sp>
        <p:nvSpPr>
          <p:cNvPr id="1046" name="Google Shape;1046;p98"/>
          <p:cNvSpPr txBox="1"/>
          <p:nvPr/>
        </p:nvSpPr>
        <p:spPr>
          <a:xfrm>
            <a:off x="386000" y="3853825"/>
            <a:ext cx="3929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Encryption algorithm: XOR each bit of </a:t>
            </a:r>
            <a:r>
              <a:rPr lang="en" sz="1800" i="1"/>
              <a:t>K</a:t>
            </a:r>
            <a:r>
              <a:rPr lang="en" sz="1800"/>
              <a:t> with the matching bit in </a:t>
            </a:r>
            <a:r>
              <a:rPr lang="en" sz="1800" i="1"/>
              <a:t>M</a:t>
            </a:r>
            <a:r>
              <a:rPr lang="en" sz="1800"/>
              <a:t>.</a:t>
            </a:r>
            <a:endParaRPr sz="1800"/>
          </a:p>
        </p:txBody>
      </p:sp>
      <p:graphicFrame>
        <p:nvGraphicFramePr>
          <p:cNvPr id="1047" name="Google Shape;1047;p98"/>
          <p:cNvGraphicFramePr/>
          <p:nvPr/>
        </p:nvGraphicFramePr>
        <p:xfrm>
          <a:off x="952600" y="2090425"/>
          <a:ext cx="7805400" cy="488031"/>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Clr>
                          <a:schemeClr val="dk1"/>
                        </a:buClr>
                        <a:buSzPts val="1100"/>
                        <a:buFont typeface="Arial"/>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048" name="Google Shape;1048;p98"/>
          <p:cNvGraphicFramePr/>
          <p:nvPr/>
        </p:nvGraphicFramePr>
        <p:xfrm>
          <a:off x="952600" y="2831075"/>
          <a:ext cx="7805400" cy="487079"/>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9" name="Google Shape;1049;p98"/>
          <p:cNvSpPr txBox="1"/>
          <p:nvPr/>
        </p:nvSpPr>
        <p:spPr>
          <a:xfrm>
            <a:off x="4568125" y="3853825"/>
            <a:ext cx="3651900" cy="10158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 ciphertext </a:t>
            </a:r>
            <a:r>
              <a:rPr lang="en" sz="1800" i="1"/>
              <a:t>C</a:t>
            </a:r>
            <a:r>
              <a:rPr lang="en" sz="1800"/>
              <a:t> is the encrypted bitstring that Alice sends to Bob over the insecure channel.</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99"/>
          <p:cNvSpPr/>
          <p:nvPr/>
        </p:nvSpPr>
        <p:spPr>
          <a:xfrm>
            <a:off x="179425" y="1265350"/>
            <a:ext cx="8718900" cy="2559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9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Decryption</a:t>
            </a:r>
            <a:endParaRPr/>
          </a:p>
        </p:txBody>
      </p:sp>
      <p:sp>
        <p:nvSpPr>
          <p:cNvPr id="1056" name="Google Shape;1056;p9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58</a:t>
            </a:fld>
            <a:endParaRPr/>
          </a:p>
        </p:txBody>
      </p:sp>
      <p:sp>
        <p:nvSpPr>
          <p:cNvPr id="1057" name="Google Shape;1057;p99"/>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Bob</a:t>
            </a:r>
            <a:endParaRPr sz="1800"/>
          </a:p>
        </p:txBody>
      </p:sp>
      <p:graphicFrame>
        <p:nvGraphicFramePr>
          <p:cNvPr id="1058" name="Google Shape;1058;p99"/>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59" name="Google Shape;1059;p99"/>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60" name="Google Shape;1060;p99"/>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61" name="Google Shape;1061;p99"/>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C</a:t>
            </a:r>
            <a:endParaRPr/>
          </a:p>
        </p:txBody>
      </p:sp>
      <p:sp>
        <p:nvSpPr>
          <p:cNvPr id="1062" name="Google Shape;1062;p99"/>
          <p:cNvSpPr txBox="1"/>
          <p:nvPr/>
        </p:nvSpPr>
        <p:spPr>
          <a:xfrm>
            <a:off x="386000" y="4078150"/>
            <a:ext cx="46026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Bob receives the ciphertext </a:t>
            </a:r>
            <a:r>
              <a:rPr lang="en" sz="1800" i="1"/>
              <a:t>C</a:t>
            </a:r>
            <a:r>
              <a:rPr lang="en" sz="1800"/>
              <a:t>. Bob knows the key </a:t>
            </a:r>
            <a:r>
              <a:rPr lang="en" sz="1800" i="1"/>
              <a:t>K</a:t>
            </a:r>
            <a:r>
              <a:rPr lang="en" sz="1800"/>
              <a:t>. How does Bob recover </a:t>
            </a:r>
            <a:r>
              <a:rPr lang="en" sz="1800" i="1"/>
              <a:t>M</a:t>
            </a:r>
            <a:r>
              <a:rPr lang="en" sz="1800"/>
              <a:t>?</a:t>
            </a:r>
            <a:endParaRPr sz="18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100"/>
          <p:cNvSpPr/>
          <p:nvPr/>
        </p:nvSpPr>
        <p:spPr>
          <a:xfrm>
            <a:off x="179425" y="1265350"/>
            <a:ext cx="8718900" cy="2559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0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Decryption</a:t>
            </a:r>
            <a:endParaRPr/>
          </a:p>
        </p:txBody>
      </p:sp>
      <p:sp>
        <p:nvSpPr>
          <p:cNvPr id="1069" name="Google Shape;1069;p1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59</a:t>
            </a:fld>
            <a:endParaRPr/>
          </a:p>
        </p:txBody>
      </p:sp>
      <p:sp>
        <p:nvSpPr>
          <p:cNvPr id="1070" name="Google Shape;1070;p100"/>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Bob</a:t>
            </a:r>
            <a:endParaRPr sz="1800"/>
          </a:p>
        </p:txBody>
      </p:sp>
      <p:graphicFrame>
        <p:nvGraphicFramePr>
          <p:cNvPr id="1071" name="Google Shape;1071;p100"/>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2" name="Google Shape;1072;p100"/>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73" name="Google Shape;1073;p100"/>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4" name="Google Shape;1074;p100"/>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C</a:t>
            </a:r>
            <a:endParaRPr/>
          </a:p>
        </p:txBody>
      </p:sp>
      <p:graphicFrame>
        <p:nvGraphicFramePr>
          <p:cNvPr id="1075" name="Google Shape;1075;p100"/>
          <p:cNvGraphicFramePr/>
          <p:nvPr/>
        </p:nvGraphicFramePr>
        <p:xfrm>
          <a:off x="952600" y="322557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6" name="Google Shape;1076;p100"/>
          <p:cNvSpPr txBox="1"/>
          <p:nvPr/>
        </p:nvSpPr>
        <p:spPr>
          <a:xfrm>
            <a:off x="386000" y="322357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M</a:t>
            </a:r>
            <a:endParaRPr/>
          </a:p>
        </p:txBody>
      </p:sp>
      <p:graphicFrame>
        <p:nvGraphicFramePr>
          <p:cNvPr id="1077" name="Google Shape;1077;p100"/>
          <p:cNvGraphicFramePr/>
          <p:nvPr/>
        </p:nvGraphicFramePr>
        <p:xfrm>
          <a:off x="952600" y="2090425"/>
          <a:ext cx="7805400" cy="488031"/>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078" name="Google Shape;1078;p100"/>
          <p:cNvGraphicFramePr/>
          <p:nvPr/>
        </p:nvGraphicFramePr>
        <p:xfrm>
          <a:off x="952600" y="2831075"/>
          <a:ext cx="7805400" cy="487079"/>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9" name="Google Shape;1079;p100"/>
          <p:cNvSpPr txBox="1"/>
          <p:nvPr/>
        </p:nvSpPr>
        <p:spPr>
          <a:xfrm>
            <a:off x="386000" y="4082425"/>
            <a:ext cx="3929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Decryption algorithm: XOR each bit of </a:t>
            </a:r>
            <a:r>
              <a:rPr lang="en" sz="1800" i="1"/>
              <a:t>K</a:t>
            </a:r>
            <a:r>
              <a:rPr lang="en" sz="1800"/>
              <a:t> with the matching bit in </a:t>
            </a:r>
            <a:r>
              <a:rPr lang="en" sz="1800" i="1"/>
              <a:t>C</a:t>
            </a:r>
            <a:r>
              <a:rPr lang="en" sz="1800"/>
              <a:t>.</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Definitions of Key Properties</a:t>
            </a:r>
            <a:endParaRPr dirty="0"/>
          </a:p>
        </p:txBody>
      </p:sp>
      <p:sp>
        <p:nvSpPr>
          <p:cNvPr id="320" name="Google Shape;320;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2888149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10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a:t>
            </a:r>
            <a:endParaRPr/>
          </a:p>
        </p:txBody>
      </p:sp>
      <p:sp>
        <p:nvSpPr>
          <p:cNvPr id="1085" name="Google Shape;1085;p10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err="1"/>
              <a:t>KeyGen</a:t>
            </a:r>
            <a:r>
              <a:rPr lang="en" dirty="0"/>
              <a:t>()</a:t>
            </a:r>
            <a:endParaRPr dirty="0"/>
          </a:p>
          <a:p>
            <a:pPr marL="914400" lvl="1" indent="-317500" algn="l" rtl="0">
              <a:spcBef>
                <a:spcPts val="0"/>
              </a:spcBef>
              <a:spcAft>
                <a:spcPts val="0"/>
              </a:spcAft>
              <a:buSzPts val="1400"/>
              <a:buChar char="○"/>
            </a:pPr>
            <a:r>
              <a:rPr lang="en" dirty="0"/>
              <a:t>Randomly generate an </a:t>
            </a:r>
            <a:r>
              <a:rPr lang="en" i="1" dirty="0"/>
              <a:t>n</a:t>
            </a:r>
            <a:r>
              <a:rPr lang="en" dirty="0"/>
              <a:t>-bit key, where </a:t>
            </a:r>
            <a:r>
              <a:rPr lang="en" i="1" dirty="0"/>
              <a:t>n</a:t>
            </a:r>
            <a:r>
              <a:rPr lang="en" dirty="0"/>
              <a:t> is the length of your message</a:t>
            </a:r>
            <a:endParaRPr dirty="0"/>
          </a:p>
          <a:p>
            <a:pPr marL="1371600" lvl="2" indent="-317500" algn="l" rtl="0">
              <a:spcBef>
                <a:spcPts val="0"/>
              </a:spcBef>
              <a:spcAft>
                <a:spcPts val="0"/>
              </a:spcAft>
              <a:buSzPts val="1400"/>
              <a:buChar char="■"/>
            </a:pPr>
            <a:r>
              <a:rPr lang="en" dirty="0"/>
              <a:t>Recall: For today, we assume that Alice and Bob can securely share this key</a:t>
            </a:r>
            <a:endParaRPr dirty="0"/>
          </a:p>
          <a:p>
            <a:pPr marL="1371600" lvl="2" indent="-317500" algn="l" rtl="0">
              <a:spcBef>
                <a:spcPts val="0"/>
              </a:spcBef>
              <a:spcAft>
                <a:spcPts val="0"/>
              </a:spcAft>
              <a:buSzPts val="1400"/>
              <a:buChar char="■"/>
            </a:pPr>
            <a:r>
              <a:rPr lang="en" dirty="0"/>
              <a:t>For one-time pads, we generate a </a:t>
            </a:r>
            <a:r>
              <a:rPr lang="en" i="1" dirty="0"/>
              <a:t>new</a:t>
            </a:r>
            <a:r>
              <a:rPr lang="en" dirty="0"/>
              <a:t> key for every message</a:t>
            </a:r>
            <a:endParaRPr dirty="0"/>
          </a:p>
          <a:p>
            <a:pPr marL="457200" lvl="0" indent="-342900" algn="l" rtl="0">
              <a:spcBef>
                <a:spcPts val="0"/>
              </a:spcBef>
              <a:spcAft>
                <a:spcPts val="0"/>
              </a:spcAft>
              <a:buSzPts val="1800"/>
              <a:buChar char="●"/>
            </a:pPr>
            <a:r>
              <a:rPr lang="en" dirty="0"/>
              <a:t>Enc(</a:t>
            </a:r>
            <a:r>
              <a:rPr lang="en" i="1" dirty="0"/>
              <a:t>K</a:t>
            </a:r>
            <a:r>
              <a:rPr lang="en" dirty="0"/>
              <a:t>, </a:t>
            </a:r>
            <a:r>
              <a:rPr lang="en" i="1" dirty="0"/>
              <a:t>M</a:t>
            </a:r>
            <a:r>
              <a:rPr lang="en" dirty="0"/>
              <a:t>) = </a:t>
            </a:r>
            <a:r>
              <a:rPr lang="en" i="1" dirty="0"/>
              <a:t>K</a:t>
            </a:r>
            <a:r>
              <a:rPr lang="en" dirty="0"/>
              <a:t> ⊕ </a:t>
            </a:r>
            <a:r>
              <a:rPr lang="en" i="1" dirty="0"/>
              <a:t>M</a:t>
            </a:r>
            <a:endParaRPr i="1" dirty="0"/>
          </a:p>
          <a:p>
            <a:pPr marL="914400" lvl="1" indent="-317500" algn="l" rtl="0">
              <a:spcBef>
                <a:spcPts val="0"/>
              </a:spcBef>
              <a:spcAft>
                <a:spcPts val="0"/>
              </a:spcAft>
              <a:buSzPts val="1400"/>
              <a:buChar char="○"/>
            </a:pPr>
            <a:r>
              <a:rPr lang="en" dirty="0"/>
              <a:t>Bitwise XOR </a:t>
            </a:r>
            <a:r>
              <a:rPr lang="en" i="1" dirty="0"/>
              <a:t>M</a:t>
            </a:r>
            <a:r>
              <a:rPr lang="en" dirty="0"/>
              <a:t> and </a:t>
            </a:r>
            <a:r>
              <a:rPr lang="en" i="1" dirty="0"/>
              <a:t>K</a:t>
            </a:r>
            <a:r>
              <a:rPr lang="en" dirty="0"/>
              <a:t> to produce </a:t>
            </a:r>
            <a:r>
              <a:rPr lang="en" i="1" dirty="0"/>
              <a:t>C</a:t>
            </a:r>
            <a:endParaRPr dirty="0"/>
          </a:p>
          <a:p>
            <a:pPr marL="1371600" lvl="2" indent="-317500" algn="l" rtl="0">
              <a:spcBef>
                <a:spcPts val="0"/>
              </a:spcBef>
              <a:spcAft>
                <a:spcPts val="0"/>
              </a:spcAft>
              <a:buSzPts val="1400"/>
              <a:buChar char="■"/>
            </a:pPr>
            <a:r>
              <a:rPr lang="en" dirty="0"/>
              <a:t>In other words: XOR the </a:t>
            </a:r>
            <a:r>
              <a:rPr lang="en" i="1" dirty="0" err="1"/>
              <a:t>i</a:t>
            </a:r>
            <a:r>
              <a:rPr lang="en" dirty="0" err="1"/>
              <a:t>th</a:t>
            </a:r>
            <a:r>
              <a:rPr lang="en" dirty="0"/>
              <a:t> bit of the plaintext with the </a:t>
            </a:r>
            <a:r>
              <a:rPr lang="en" i="1" dirty="0" err="1"/>
              <a:t>i</a:t>
            </a:r>
            <a:r>
              <a:rPr lang="en" dirty="0" err="1"/>
              <a:t>th</a:t>
            </a:r>
            <a:r>
              <a:rPr lang="en" dirty="0"/>
              <a:t> bit of the key.</a:t>
            </a:r>
            <a:endParaRPr dirty="0"/>
          </a:p>
          <a:p>
            <a:pPr marL="1371600" lvl="2" indent="-317500" algn="l" rtl="0">
              <a:spcBef>
                <a:spcPts val="0"/>
              </a:spcBef>
              <a:spcAft>
                <a:spcPts val="0"/>
              </a:spcAft>
              <a:buSzPts val="1400"/>
              <a:buChar char="■"/>
            </a:pPr>
            <a:r>
              <a:rPr lang="en" i="1" dirty="0"/>
              <a:t>C</a:t>
            </a:r>
            <a:r>
              <a:rPr lang="en" sz="1100" i="1" dirty="0"/>
              <a:t>i</a:t>
            </a:r>
            <a:r>
              <a:rPr lang="en" dirty="0"/>
              <a:t> = </a:t>
            </a:r>
            <a:r>
              <a:rPr lang="en" i="1" dirty="0"/>
              <a:t>K</a:t>
            </a:r>
            <a:r>
              <a:rPr lang="en" sz="1100" i="1" dirty="0"/>
              <a:t>i</a:t>
            </a:r>
            <a:r>
              <a:rPr lang="en" dirty="0"/>
              <a:t> ⊕ </a:t>
            </a:r>
            <a:r>
              <a:rPr lang="en" i="1" dirty="0"/>
              <a:t>M</a:t>
            </a:r>
            <a:r>
              <a:rPr lang="en" sz="1100" i="1" dirty="0"/>
              <a:t>i</a:t>
            </a:r>
            <a:endParaRPr i="1" dirty="0"/>
          </a:p>
          <a:p>
            <a:pPr marL="914400" lvl="1" indent="-317500" algn="l" rtl="0">
              <a:spcBef>
                <a:spcPts val="0"/>
              </a:spcBef>
              <a:spcAft>
                <a:spcPts val="0"/>
              </a:spcAft>
              <a:buSzPts val="1400"/>
              <a:buChar char="○"/>
            </a:pPr>
            <a:r>
              <a:rPr lang="en" dirty="0"/>
              <a:t>Alice and Bob use a different key for each encryption (this is the “one-time” in one-time pad).</a:t>
            </a:r>
            <a:endParaRPr dirty="0"/>
          </a:p>
          <a:p>
            <a:pPr marL="457200" lvl="0" indent="-342900" algn="l" rtl="0">
              <a:spcBef>
                <a:spcPts val="0"/>
              </a:spcBef>
              <a:spcAft>
                <a:spcPts val="0"/>
              </a:spcAft>
              <a:buSzPts val="1800"/>
              <a:buChar char="●"/>
            </a:pPr>
            <a:r>
              <a:rPr lang="en" dirty="0"/>
              <a:t>Dec(</a:t>
            </a:r>
            <a:r>
              <a:rPr lang="en" i="1" dirty="0"/>
              <a:t>K</a:t>
            </a:r>
            <a:r>
              <a:rPr lang="en" dirty="0"/>
              <a:t>, </a:t>
            </a:r>
            <a:r>
              <a:rPr lang="en" i="1" dirty="0"/>
              <a:t>C</a:t>
            </a:r>
            <a:r>
              <a:rPr lang="en" dirty="0"/>
              <a:t>) = </a:t>
            </a:r>
            <a:r>
              <a:rPr lang="en" i="1" dirty="0"/>
              <a:t>K</a:t>
            </a:r>
            <a:r>
              <a:rPr lang="en" dirty="0"/>
              <a:t> ⊕ </a:t>
            </a:r>
            <a:r>
              <a:rPr lang="en" i="1" dirty="0"/>
              <a:t>C</a:t>
            </a:r>
            <a:endParaRPr sz="1800" dirty="0"/>
          </a:p>
          <a:p>
            <a:pPr marL="914400" lvl="1" indent="-317500" algn="l" rtl="0">
              <a:spcBef>
                <a:spcPts val="0"/>
              </a:spcBef>
              <a:spcAft>
                <a:spcPts val="0"/>
              </a:spcAft>
              <a:buSzPts val="1400"/>
              <a:buChar char="○"/>
            </a:pPr>
            <a:r>
              <a:rPr lang="en" dirty="0"/>
              <a:t>Bitwise XOR </a:t>
            </a:r>
            <a:r>
              <a:rPr lang="en" i="1" dirty="0"/>
              <a:t>C</a:t>
            </a:r>
            <a:r>
              <a:rPr lang="en" dirty="0"/>
              <a:t> and </a:t>
            </a:r>
            <a:r>
              <a:rPr lang="en" i="1" dirty="0"/>
              <a:t>K</a:t>
            </a:r>
            <a:r>
              <a:rPr lang="en" dirty="0"/>
              <a:t> to produce </a:t>
            </a:r>
            <a:r>
              <a:rPr lang="en" i="1" dirty="0"/>
              <a:t>M</a:t>
            </a:r>
            <a:endParaRPr i="1" dirty="0"/>
          </a:p>
          <a:p>
            <a:pPr marL="1371600" lvl="2" indent="-317500" algn="l" rtl="0">
              <a:spcBef>
                <a:spcPts val="0"/>
              </a:spcBef>
              <a:spcAft>
                <a:spcPts val="0"/>
              </a:spcAft>
              <a:buSzPts val="1400"/>
              <a:buChar char="■"/>
            </a:pPr>
            <a:r>
              <a:rPr lang="en" i="1" dirty="0"/>
              <a:t>M</a:t>
            </a:r>
            <a:r>
              <a:rPr lang="en" sz="1100" i="1" dirty="0"/>
              <a:t>i</a:t>
            </a:r>
            <a:r>
              <a:rPr lang="en" dirty="0"/>
              <a:t> = </a:t>
            </a:r>
            <a:r>
              <a:rPr lang="en" i="1" dirty="0"/>
              <a:t>K</a:t>
            </a:r>
            <a:r>
              <a:rPr lang="en" sz="1100" i="1" dirty="0"/>
              <a:t>i</a:t>
            </a:r>
            <a:r>
              <a:rPr lang="en" dirty="0"/>
              <a:t> ⊕ </a:t>
            </a:r>
            <a:r>
              <a:rPr lang="en" i="1" dirty="0"/>
              <a:t>C</a:t>
            </a:r>
            <a:r>
              <a:rPr lang="en" sz="1100" i="1" dirty="0"/>
              <a:t>i</a:t>
            </a:r>
            <a:endParaRPr i="1" dirty="0"/>
          </a:p>
        </p:txBody>
      </p:sp>
      <p:sp>
        <p:nvSpPr>
          <p:cNvPr id="1086" name="Google Shape;1086;p10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8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8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8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8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8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8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8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85">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85">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85">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8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10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 Correctness</a:t>
            </a:r>
            <a:endParaRPr/>
          </a:p>
        </p:txBody>
      </p:sp>
      <p:sp>
        <p:nvSpPr>
          <p:cNvPr id="1092" name="Google Shape;1092;p102"/>
          <p:cNvSpPr txBox="1">
            <a:spLocks noGrp="1"/>
          </p:cNvSpPr>
          <p:nvPr>
            <p:ph type="body" idx="1"/>
          </p:nvPr>
        </p:nvSpPr>
        <p:spPr>
          <a:xfrm>
            <a:off x="198500" y="1246825"/>
            <a:ext cx="8520600" cy="1095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Correctness: If we encrypt and then decrypt, we should get the original message back</a:t>
            </a:r>
            <a:endParaRPr/>
          </a:p>
        </p:txBody>
      </p:sp>
      <p:sp>
        <p:nvSpPr>
          <p:cNvPr id="1093" name="Google Shape;1093;p10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61</a:t>
            </a:fld>
            <a:endParaRPr/>
          </a:p>
        </p:txBody>
      </p:sp>
      <p:graphicFrame>
        <p:nvGraphicFramePr>
          <p:cNvPr id="1094" name="Google Shape;1094;p102"/>
          <p:cNvGraphicFramePr/>
          <p:nvPr/>
        </p:nvGraphicFramePr>
        <p:xfrm>
          <a:off x="461125" y="2290125"/>
          <a:ext cx="7837225" cy="1850016"/>
        </p:xfrm>
        <a:graphic>
          <a:graphicData uri="http://schemas.openxmlformats.org/drawingml/2006/table">
            <a:tbl>
              <a:tblPr>
                <a:noFill/>
                <a:tableStyleId>{DF68B0A8-356D-4739-86A0-293F613CF9FD}</a:tableStyleId>
              </a:tblPr>
              <a:tblGrid>
                <a:gridCol w="2084550">
                  <a:extLst>
                    <a:ext uri="{9D8B030D-6E8A-4147-A177-3AD203B41FA5}">
                      <a16:colId xmlns:a16="http://schemas.microsoft.com/office/drawing/2014/main" val="20000"/>
                    </a:ext>
                  </a:extLst>
                </a:gridCol>
                <a:gridCol w="200000">
                  <a:extLst>
                    <a:ext uri="{9D8B030D-6E8A-4147-A177-3AD203B41FA5}">
                      <a16:colId xmlns:a16="http://schemas.microsoft.com/office/drawing/2014/main" val="20001"/>
                    </a:ext>
                  </a:extLst>
                </a:gridCol>
                <a:gridCol w="2334750">
                  <a:extLst>
                    <a:ext uri="{9D8B030D-6E8A-4147-A177-3AD203B41FA5}">
                      <a16:colId xmlns:a16="http://schemas.microsoft.com/office/drawing/2014/main" val="20002"/>
                    </a:ext>
                  </a:extLst>
                </a:gridCol>
                <a:gridCol w="3217925">
                  <a:extLst>
                    <a:ext uri="{9D8B030D-6E8A-4147-A177-3AD203B41FA5}">
                      <a16:colId xmlns:a16="http://schemas.microsoft.com/office/drawing/2014/main" val="20003"/>
                    </a:ext>
                  </a:extLst>
                </a:gridCol>
              </a:tblGrid>
              <a:tr h="381000">
                <a:tc>
                  <a:txBody>
                    <a:bodyPr/>
                    <a:lstStyle/>
                    <a:p>
                      <a:pPr marL="0" lvl="0" indent="0" algn="r" rtl="0">
                        <a:lnSpc>
                          <a:spcPct val="115000"/>
                        </a:lnSpc>
                        <a:spcBef>
                          <a:spcPts val="0"/>
                        </a:spcBef>
                        <a:spcAft>
                          <a:spcPts val="1200"/>
                        </a:spcAft>
                        <a:buNone/>
                      </a:pPr>
                      <a:r>
                        <a:rPr lang="en" sz="1800">
                          <a:solidFill>
                            <a:schemeClr val="dk1"/>
                          </a:solidFill>
                        </a:rPr>
                        <a:t>Enc(</a:t>
                      </a:r>
                      <a:r>
                        <a:rPr lang="en" sz="1800" i="1">
                          <a:solidFill>
                            <a:schemeClr val="dk1"/>
                          </a:solidFill>
                        </a:rPr>
                        <a:t>K</a:t>
                      </a:r>
                      <a:r>
                        <a:rPr lang="en" sz="1800">
                          <a:solidFill>
                            <a:schemeClr val="dk1"/>
                          </a:solidFill>
                        </a:rPr>
                        <a:t>, </a:t>
                      </a:r>
                      <a:r>
                        <a:rPr lang="en" sz="1800" i="1">
                          <a:solidFill>
                            <a:schemeClr val="dk1"/>
                          </a:solidFill>
                        </a:rPr>
                        <a:t>M</a:t>
                      </a:r>
                      <a:r>
                        <a:rPr lang="en" sz="1800">
                          <a:solidFill>
                            <a:schemeClr val="dk1"/>
                          </a:solidFill>
                        </a:rPr>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1200"/>
                        </a:spcAft>
                        <a:buNone/>
                      </a:pPr>
                      <a:r>
                        <a:rPr lang="en" sz="1800" i="1">
                          <a:solidFill>
                            <a:schemeClr val="dk1"/>
                          </a:solidFill>
                        </a:rPr>
                        <a:t>K</a:t>
                      </a:r>
                      <a:r>
                        <a:rPr lang="en" sz="1800">
                          <a:solidFill>
                            <a:schemeClr val="dk1"/>
                          </a:solidFill>
                        </a:rPr>
                        <a:t> ⊕ </a:t>
                      </a:r>
                      <a:r>
                        <a:rPr lang="en" sz="1800" i="1">
                          <a:solidFill>
                            <a:schemeClr val="dk1"/>
                          </a:solidFill>
                        </a:rPr>
                        <a:t>M</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1200"/>
                        </a:spcAft>
                        <a:buNone/>
                      </a:pPr>
                      <a:r>
                        <a:rPr lang="en" sz="1800">
                          <a:solidFill>
                            <a:schemeClr val="dk1"/>
                          </a:solidFill>
                        </a:rPr>
                        <a:t>Definition of encryption</a:t>
                      </a:r>
                      <a:endParaRPr sz="1800">
                        <a:solidFill>
                          <a:schemeClr val="dk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r" rtl="0">
                        <a:spcBef>
                          <a:spcPts val="0"/>
                        </a:spcBef>
                        <a:spcAft>
                          <a:spcPts val="0"/>
                        </a:spcAft>
                        <a:buNone/>
                      </a:pPr>
                      <a:r>
                        <a:rPr lang="en" sz="1800"/>
                        <a:t>Dec(</a:t>
                      </a:r>
                      <a:r>
                        <a:rPr lang="en" sz="1800" i="1"/>
                        <a:t>K</a:t>
                      </a:r>
                      <a:r>
                        <a:rPr lang="en" sz="1800"/>
                        <a:t>, </a:t>
                      </a:r>
                      <a:r>
                        <a:rPr lang="en" sz="1800">
                          <a:solidFill>
                            <a:schemeClr val="dk1"/>
                          </a:solidFill>
                        </a:rPr>
                        <a:t>Enc(</a:t>
                      </a:r>
                      <a:r>
                        <a:rPr lang="en" sz="1800" i="1">
                          <a:solidFill>
                            <a:schemeClr val="dk1"/>
                          </a:solidFill>
                        </a:rPr>
                        <a:t>K</a:t>
                      </a:r>
                      <a:r>
                        <a:rPr lang="en" sz="1800">
                          <a:solidFill>
                            <a:schemeClr val="dk1"/>
                          </a:solidFill>
                        </a:rPr>
                        <a:t>, </a:t>
                      </a:r>
                      <a:r>
                        <a:rPr lang="en" sz="1800" i="1">
                          <a:solidFill>
                            <a:schemeClr val="dk1"/>
                          </a:solidFill>
                        </a:rPr>
                        <a:t>M</a:t>
                      </a:r>
                      <a:r>
                        <a:rPr lang="en" sz="1800">
                          <a:solidFill>
                            <a:schemeClr val="dk1"/>
                          </a:solidFill>
                        </a:rPr>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Dec(</a:t>
                      </a:r>
                      <a:r>
                        <a:rPr lang="en" sz="1800" i="1"/>
                        <a:t>K</a:t>
                      </a:r>
                      <a:r>
                        <a:rPr lang="en" sz="1800"/>
                        <a:t>, </a:t>
                      </a:r>
                      <a:r>
                        <a:rPr lang="en" sz="1800" i="1">
                          <a:solidFill>
                            <a:schemeClr val="dk1"/>
                          </a:solidFill>
                        </a:rPr>
                        <a:t>K</a:t>
                      </a:r>
                      <a:r>
                        <a:rPr lang="en" sz="1800">
                          <a:solidFill>
                            <a:schemeClr val="dk1"/>
                          </a:solidFill>
                        </a:rPr>
                        <a:t> ⊕ </a:t>
                      </a:r>
                      <a:r>
                        <a:rPr lang="en" sz="1800" i="1">
                          <a:solidFill>
                            <a:schemeClr val="dk1"/>
                          </a:solidFill>
                        </a:rPr>
                        <a:t>M</a:t>
                      </a:r>
                      <a:r>
                        <a:rPr lang="en" sz="1800"/>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Decrypting the ciphertext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r" rtl="0">
                        <a:spcBef>
                          <a:spcPts val="0"/>
                        </a:spcBef>
                        <a:spcAft>
                          <a:spcPts val="0"/>
                        </a:spcAft>
                        <a:buNone/>
                      </a:pP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i="1"/>
                        <a:t>K</a:t>
                      </a:r>
                      <a:r>
                        <a:rPr lang="en" sz="1800"/>
                        <a:t> </a:t>
                      </a:r>
                      <a:r>
                        <a:rPr lang="en" sz="1800">
                          <a:solidFill>
                            <a:schemeClr val="dk1"/>
                          </a:solidFill>
                        </a:rPr>
                        <a:t>⊕ (</a:t>
                      </a:r>
                      <a:r>
                        <a:rPr lang="en" sz="1800" i="1">
                          <a:solidFill>
                            <a:schemeClr val="dk1"/>
                          </a:solidFill>
                        </a:rPr>
                        <a:t>K</a:t>
                      </a:r>
                      <a:r>
                        <a:rPr lang="en" sz="1800">
                          <a:solidFill>
                            <a:schemeClr val="dk1"/>
                          </a:solidFill>
                        </a:rPr>
                        <a:t> ⊕ </a:t>
                      </a:r>
                      <a:r>
                        <a:rPr lang="en" sz="1800" i="1">
                          <a:solidFill>
                            <a:schemeClr val="dk1"/>
                          </a:solidFill>
                        </a:rPr>
                        <a:t>M</a:t>
                      </a:r>
                      <a:r>
                        <a:rPr lang="en" sz="1800">
                          <a:solidFill>
                            <a:schemeClr val="dk1"/>
                          </a:solidFill>
                        </a:rPr>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Definition of decryption</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r" rtl="0">
                        <a:spcBef>
                          <a:spcPts val="0"/>
                        </a:spcBef>
                        <a:spcAft>
                          <a:spcPts val="0"/>
                        </a:spcAft>
                        <a:buNone/>
                      </a:pP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i="1"/>
                        <a:t>M</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XOR property</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10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 Security</a:t>
            </a:r>
            <a:endParaRPr/>
          </a:p>
        </p:txBody>
      </p:sp>
      <p:sp>
        <p:nvSpPr>
          <p:cNvPr id="1100" name="Google Shape;1100;p10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Recall our definition of confidentiality: The ciphertext should not give the attacker any additional information about the plaintext</a:t>
            </a:r>
            <a:endParaRPr/>
          </a:p>
          <a:p>
            <a:pPr marL="457200" lvl="0" indent="-342900" algn="l" rtl="0">
              <a:spcBef>
                <a:spcPts val="0"/>
              </a:spcBef>
              <a:spcAft>
                <a:spcPts val="0"/>
              </a:spcAft>
              <a:buSzPts val="1800"/>
              <a:buChar char="●"/>
            </a:pPr>
            <a:r>
              <a:rPr lang="en"/>
              <a:t>Recall our experiment to test confidentiality from earlier: </a:t>
            </a:r>
            <a:endParaRPr/>
          </a:p>
          <a:p>
            <a:pPr marL="914400" lvl="1" indent="-317500" algn="l" rtl="0">
              <a:lnSpc>
                <a:spcPct val="100000"/>
              </a:lnSpc>
              <a:spcBef>
                <a:spcPts val="0"/>
              </a:spcBef>
              <a:spcAft>
                <a:spcPts val="0"/>
              </a:spcAft>
              <a:buSzPts val="1400"/>
              <a:buChar char="○"/>
            </a:pPr>
            <a:r>
              <a:rPr lang="en"/>
              <a:t>Alice has encrypted and sent either </a:t>
            </a:r>
            <a:r>
              <a:rPr lang="en" i="1"/>
              <a:t>M</a:t>
            </a:r>
            <a:r>
              <a:rPr lang="en" sz="900"/>
              <a:t>0</a:t>
            </a:r>
            <a:r>
              <a:rPr lang="en"/>
              <a:t> or </a:t>
            </a:r>
            <a:r>
              <a:rPr lang="en" i="1"/>
              <a:t>M</a:t>
            </a:r>
            <a:r>
              <a:rPr lang="en" sz="900"/>
              <a:t>1</a:t>
            </a:r>
            <a:endParaRPr/>
          </a:p>
          <a:p>
            <a:pPr marL="914400" lvl="1" indent="-317500" algn="l" rtl="0">
              <a:lnSpc>
                <a:spcPct val="100000"/>
              </a:lnSpc>
              <a:spcBef>
                <a:spcPts val="0"/>
              </a:spcBef>
              <a:spcAft>
                <a:spcPts val="0"/>
              </a:spcAft>
              <a:buSzPts val="1400"/>
              <a:buChar char="○"/>
            </a:pPr>
            <a:r>
              <a:rPr lang="en"/>
              <a:t>Eve knows either </a:t>
            </a:r>
            <a:r>
              <a:rPr lang="en" i="1"/>
              <a:t>M</a:t>
            </a:r>
            <a:r>
              <a:rPr lang="en" sz="900"/>
              <a:t>0</a:t>
            </a:r>
            <a:r>
              <a:rPr lang="en"/>
              <a:t> or </a:t>
            </a:r>
            <a:r>
              <a:rPr lang="en" i="1"/>
              <a:t>M</a:t>
            </a:r>
            <a:r>
              <a:rPr lang="en" sz="900"/>
              <a:t>1</a:t>
            </a:r>
            <a:r>
              <a:rPr lang="en"/>
              <a:t> was sent, but doesn't know which</a:t>
            </a:r>
            <a:endParaRPr/>
          </a:p>
          <a:p>
            <a:pPr marL="914400" lvl="1" indent="-317500" algn="l" rtl="0">
              <a:lnSpc>
                <a:spcPct val="100000"/>
              </a:lnSpc>
              <a:spcBef>
                <a:spcPts val="0"/>
              </a:spcBef>
              <a:spcAft>
                <a:spcPts val="0"/>
              </a:spcAft>
              <a:buSzPts val="1400"/>
              <a:buChar char="○"/>
            </a:pPr>
            <a:r>
              <a:rPr lang="en"/>
              <a:t>Eve reads the ciphertext and tries to guess which message was sent</a:t>
            </a:r>
            <a:endParaRPr/>
          </a:p>
          <a:p>
            <a:pPr marL="914400" lvl="1" indent="-317500" algn="l" rtl="0">
              <a:lnSpc>
                <a:spcPct val="100000"/>
              </a:lnSpc>
              <a:spcBef>
                <a:spcPts val="0"/>
              </a:spcBef>
              <a:spcAft>
                <a:spcPts val="0"/>
              </a:spcAft>
              <a:buSzPts val="1400"/>
              <a:buChar char="○"/>
            </a:pPr>
            <a:r>
              <a:rPr lang="en"/>
              <a:t>If the probability that Eve correctly guesses which message was sent is 1/2, then the encryption scheme is confidential</a:t>
            </a:r>
            <a:endParaRPr/>
          </a:p>
        </p:txBody>
      </p:sp>
      <p:sp>
        <p:nvSpPr>
          <p:cNvPr id="1101" name="Google Shape;1101;p10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0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0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0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10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 Security</a:t>
            </a:r>
            <a:endParaRPr/>
          </a:p>
        </p:txBody>
      </p:sp>
      <p:sp>
        <p:nvSpPr>
          <p:cNvPr id="1107" name="Google Shape;1107;p10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63</a:t>
            </a:fld>
            <a:endParaRPr/>
          </a:p>
        </p:txBody>
      </p:sp>
      <p:sp>
        <p:nvSpPr>
          <p:cNvPr id="1108" name="Google Shape;1108;p104"/>
          <p:cNvSpPr txBox="1"/>
          <p:nvPr/>
        </p:nvSpPr>
        <p:spPr>
          <a:xfrm>
            <a:off x="221100" y="1252250"/>
            <a:ext cx="4017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Possibility 0: Alice sends Enc(</a:t>
            </a:r>
            <a:r>
              <a:rPr lang="en" sz="1800" i="1"/>
              <a:t>K</a:t>
            </a:r>
            <a:r>
              <a:rPr lang="en" sz="1800"/>
              <a:t>, </a:t>
            </a:r>
            <a:r>
              <a:rPr lang="en" sz="1800" i="1">
                <a:solidFill>
                  <a:schemeClr val="dk1"/>
                </a:solidFill>
              </a:rPr>
              <a:t>M</a:t>
            </a:r>
            <a:r>
              <a:rPr lang="en" sz="1300">
                <a:solidFill>
                  <a:schemeClr val="dk1"/>
                </a:solidFill>
              </a:rPr>
              <a:t>0</a:t>
            </a:r>
            <a:r>
              <a:rPr lang="en" sz="1800"/>
              <a:t>)</a:t>
            </a:r>
            <a:endParaRPr sz="1800"/>
          </a:p>
        </p:txBody>
      </p:sp>
      <p:sp>
        <p:nvSpPr>
          <p:cNvPr id="1109" name="Google Shape;1109;p104"/>
          <p:cNvSpPr txBox="1"/>
          <p:nvPr/>
        </p:nvSpPr>
        <p:spPr>
          <a:xfrm>
            <a:off x="4381650" y="1252250"/>
            <a:ext cx="3946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Possibility 1: Alice sends </a:t>
            </a:r>
            <a:r>
              <a:rPr lang="en" sz="1800">
                <a:solidFill>
                  <a:schemeClr val="dk1"/>
                </a:solidFill>
              </a:rPr>
              <a:t>Enc(</a:t>
            </a:r>
            <a:r>
              <a:rPr lang="en" sz="1800" i="1">
                <a:solidFill>
                  <a:schemeClr val="dk1"/>
                </a:solidFill>
              </a:rPr>
              <a:t>K</a:t>
            </a:r>
            <a:r>
              <a:rPr lang="en" sz="1800">
                <a:solidFill>
                  <a:schemeClr val="dk1"/>
                </a:solidFill>
              </a:rPr>
              <a:t>, </a:t>
            </a:r>
            <a:r>
              <a:rPr lang="en" sz="1800" i="1">
                <a:solidFill>
                  <a:schemeClr val="dk1"/>
                </a:solidFill>
              </a:rPr>
              <a:t>M</a:t>
            </a:r>
            <a:r>
              <a:rPr lang="en" sz="1300">
                <a:solidFill>
                  <a:schemeClr val="dk1"/>
                </a:solidFill>
              </a:rPr>
              <a:t>1</a:t>
            </a:r>
            <a:r>
              <a:rPr lang="en" sz="1800">
                <a:solidFill>
                  <a:schemeClr val="dk1"/>
                </a:solidFill>
              </a:rPr>
              <a:t>)</a:t>
            </a:r>
            <a:endParaRPr sz="1800"/>
          </a:p>
        </p:txBody>
      </p:sp>
      <p:sp>
        <p:nvSpPr>
          <p:cNvPr id="1110" name="Google Shape;1110;p104"/>
          <p:cNvSpPr txBox="1"/>
          <p:nvPr/>
        </p:nvSpPr>
        <p:spPr>
          <a:xfrm>
            <a:off x="267950" y="1652450"/>
            <a:ext cx="3900600" cy="934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dk1"/>
                </a:solidFill>
              </a:rPr>
              <a:t>The ciphertext is </a:t>
            </a:r>
            <a:r>
              <a:rPr lang="en" sz="1800" i="1">
                <a:solidFill>
                  <a:schemeClr val="dk1"/>
                </a:solidFill>
              </a:rPr>
              <a:t>C</a:t>
            </a:r>
            <a:r>
              <a:rPr lang="en" sz="1800">
                <a:solidFill>
                  <a:schemeClr val="dk1"/>
                </a:solidFill>
              </a:rPr>
              <a:t> = </a:t>
            </a:r>
            <a:r>
              <a:rPr lang="en" sz="1800" i="1">
                <a:solidFill>
                  <a:schemeClr val="dk1"/>
                </a:solidFill>
              </a:rPr>
              <a:t>K</a:t>
            </a:r>
            <a:r>
              <a:rPr lang="en" sz="1800">
                <a:solidFill>
                  <a:schemeClr val="dk1"/>
                </a:solidFill>
              </a:rPr>
              <a:t> ⊕ </a:t>
            </a:r>
            <a:r>
              <a:rPr lang="en" sz="1800" i="1">
                <a:solidFill>
                  <a:schemeClr val="dk1"/>
                </a:solidFill>
              </a:rPr>
              <a:t>M</a:t>
            </a:r>
            <a:r>
              <a:rPr lang="en" sz="1300">
                <a:solidFill>
                  <a:schemeClr val="dk1"/>
                </a:solidFill>
              </a:rPr>
              <a:t>0</a:t>
            </a:r>
            <a:endParaRPr sz="1300">
              <a:solidFill>
                <a:schemeClr val="dk1"/>
              </a:solidFill>
            </a:endParaRPr>
          </a:p>
          <a:p>
            <a:pPr marL="0" lvl="0" indent="0" algn="l" rtl="0">
              <a:lnSpc>
                <a:spcPct val="115000"/>
              </a:lnSpc>
              <a:spcBef>
                <a:spcPts val="1200"/>
              </a:spcBef>
              <a:spcAft>
                <a:spcPts val="1200"/>
              </a:spcAft>
              <a:buNone/>
            </a:pPr>
            <a:r>
              <a:rPr lang="en" sz="1800">
                <a:solidFill>
                  <a:schemeClr val="dk1"/>
                </a:solidFill>
              </a:rPr>
              <a:t>Therefore, </a:t>
            </a:r>
            <a:r>
              <a:rPr lang="en" sz="1800" i="1">
                <a:solidFill>
                  <a:schemeClr val="dk1"/>
                </a:solidFill>
              </a:rPr>
              <a:t>K</a:t>
            </a:r>
            <a:r>
              <a:rPr lang="en" sz="1800">
                <a:solidFill>
                  <a:schemeClr val="dk1"/>
                </a:solidFill>
              </a:rPr>
              <a:t> = </a:t>
            </a:r>
            <a:r>
              <a:rPr lang="en" sz="1800" i="1">
                <a:solidFill>
                  <a:schemeClr val="dk1"/>
                </a:solidFill>
              </a:rPr>
              <a:t>C</a:t>
            </a:r>
            <a:r>
              <a:rPr lang="en" sz="1800">
                <a:solidFill>
                  <a:schemeClr val="dk1"/>
                </a:solidFill>
              </a:rPr>
              <a:t> ⊕ </a:t>
            </a:r>
            <a:r>
              <a:rPr lang="en" sz="1800" i="1">
                <a:solidFill>
                  <a:schemeClr val="dk1"/>
                </a:solidFill>
              </a:rPr>
              <a:t>M</a:t>
            </a:r>
            <a:r>
              <a:rPr lang="en" sz="1300">
                <a:solidFill>
                  <a:schemeClr val="dk1"/>
                </a:solidFill>
              </a:rPr>
              <a:t>0</a:t>
            </a:r>
            <a:endParaRPr sz="1800">
              <a:solidFill>
                <a:schemeClr val="dk1"/>
              </a:solidFill>
            </a:endParaRPr>
          </a:p>
        </p:txBody>
      </p:sp>
      <p:sp>
        <p:nvSpPr>
          <p:cNvPr id="1111" name="Google Shape;1111;p104"/>
          <p:cNvSpPr txBox="1"/>
          <p:nvPr/>
        </p:nvSpPr>
        <p:spPr>
          <a:xfrm>
            <a:off x="4428450" y="1652450"/>
            <a:ext cx="3900600" cy="934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dk1"/>
                </a:solidFill>
              </a:rPr>
              <a:t>The ciphertext is </a:t>
            </a:r>
            <a:r>
              <a:rPr lang="en" sz="1800" i="1">
                <a:solidFill>
                  <a:schemeClr val="dk1"/>
                </a:solidFill>
              </a:rPr>
              <a:t>C</a:t>
            </a:r>
            <a:r>
              <a:rPr lang="en" sz="1800">
                <a:solidFill>
                  <a:schemeClr val="dk1"/>
                </a:solidFill>
              </a:rPr>
              <a:t> = </a:t>
            </a:r>
            <a:r>
              <a:rPr lang="en" sz="1800" i="1">
                <a:solidFill>
                  <a:schemeClr val="dk1"/>
                </a:solidFill>
              </a:rPr>
              <a:t>K</a:t>
            </a:r>
            <a:r>
              <a:rPr lang="en" sz="1800">
                <a:solidFill>
                  <a:schemeClr val="dk1"/>
                </a:solidFill>
              </a:rPr>
              <a:t> ⊕ </a:t>
            </a:r>
            <a:r>
              <a:rPr lang="en" sz="1800" i="1">
                <a:solidFill>
                  <a:schemeClr val="dk1"/>
                </a:solidFill>
              </a:rPr>
              <a:t>M</a:t>
            </a:r>
            <a:r>
              <a:rPr lang="en" sz="1300">
                <a:solidFill>
                  <a:schemeClr val="dk1"/>
                </a:solidFill>
              </a:rPr>
              <a:t>1</a:t>
            </a:r>
            <a:endParaRPr sz="1800">
              <a:solidFill>
                <a:schemeClr val="dk1"/>
              </a:solidFill>
            </a:endParaRPr>
          </a:p>
          <a:p>
            <a:pPr marL="0" lvl="0" indent="0" algn="l" rtl="0">
              <a:lnSpc>
                <a:spcPct val="115000"/>
              </a:lnSpc>
              <a:spcBef>
                <a:spcPts val="1200"/>
              </a:spcBef>
              <a:spcAft>
                <a:spcPts val="1200"/>
              </a:spcAft>
              <a:buNone/>
            </a:pPr>
            <a:r>
              <a:rPr lang="en" sz="1800">
                <a:solidFill>
                  <a:schemeClr val="dk1"/>
                </a:solidFill>
              </a:rPr>
              <a:t>Therefore, </a:t>
            </a:r>
            <a:r>
              <a:rPr lang="en" sz="1800" i="1">
                <a:solidFill>
                  <a:schemeClr val="dk1"/>
                </a:solidFill>
              </a:rPr>
              <a:t>K</a:t>
            </a:r>
            <a:r>
              <a:rPr lang="en" sz="1800">
                <a:solidFill>
                  <a:schemeClr val="dk1"/>
                </a:solidFill>
              </a:rPr>
              <a:t> = </a:t>
            </a:r>
            <a:r>
              <a:rPr lang="en" sz="1800" i="1">
                <a:solidFill>
                  <a:schemeClr val="dk1"/>
                </a:solidFill>
              </a:rPr>
              <a:t>C</a:t>
            </a:r>
            <a:r>
              <a:rPr lang="en" sz="1800">
                <a:solidFill>
                  <a:schemeClr val="dk1"/>
                </a:solidFill>
              </a:rPr>
              <a:t> ⊕ </a:t>
            </a:r>
            <a:r>
              <a:rPr lang="en" sz="1800" i="1">
                <a:solidFill>
                  <a:schemeClr val="dk1"/>
                </a:solidFill>
              </a:rPr>
              <a:t>M</a:t>
            </a:r>
            <a:r>
              <a:rPr lang="en" sz="1300">
                <a:solidFill>
                  <a:schemeClr val="dk1"/>
                </a:solidFill>
              </a:rPr>
              <a:t>1</a:t>
            </a:r>
            <a:endParaRPr sz="1800">
              <a:solidFill>
                <a:schemeClr val="dk1"/>
              </a:solidFill>
            </a:endParaRPr>
          </a:p>
        </p:txBody>
      </p:sp>
      <p:sp>
        <p:nvSpPr>
          <p:cNvPr id="1112" name="Google Shape;1112;p104"/>
          <p:cNvSpPr txBox="1"/>
          <p:nvPr/>
        </p:nvSpPr>
        <p:spPr>
          <a:xfrm>
            <a:off x="435150" y="2963375"/>
            <a:ext cx="3566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i="1"/>
              <a:t>K</a:t>
            </a:r>
            <a:r>
              <a:rPr lang="en" sz="1800"/>
              <a:t> was chosen randomly, so both possibilities are equally possible</a:t>
            </a:r>
            <a:endParaRPr sz="1800"/>
          </a:p>
        </p:txBody>
      </p:sp>
      <p:sp>
        <p:nvSpPr>
          <p:cNvPr id="1113" name="Google Shape;1113;p104"/>
          <p:cNvSpPr txBox="1"/>
          <p:nvPr/>
        </p:nvSpPr>
        <p:spPr>
          <a:xfrm>
            <a:off x="435150" y="3882925"/>
            <a:ext cx="3946500" cy="7803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a:solidFill>
                  <a:schemeClr val="dk1"/>
                </a:solidFill>
              </a:rPr>
              <a:t>Eve has learned no new information, so the scheme is </a:t>
            </a:r>
            <a:r>
              <a:rPr lang="en" sz="1800" i="1">
                <a:solidFill>
                  <a:schemeClr val="dk1"/>
                </a:solidFill>
              </a:rPr>
              <a:t>perfectly secure</a:t>
            </a:r>
            <a:endParaRPr sz="18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10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Impracticality of One-Time Pads</a:t>
            </a:r>
            <a:endParaRPr/>
          </a:p>
        </p:txBody>
      </p:sp>
      <p:sp>
        <p:nvSpPr>
          <p:cNvPr id="1182" name="Google Shape;1182;p10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Problem #1: Key generation</a:t>
            </a:r>
            <a:endParaRPr/>
          </a:p>
          <a:p>
            <a:pPr marL="914400" lvl="1" indent="-317500" algn="l" rtl="0">
              <a:spcBef>
                <a:spcPts val="0"/>
              </a:spcBef>
              <a:spcAft>
                <a:spcPts val="0"/>
              </a:spcAft>
              <a:buSzPts val="1400"/>
              <a:buChar char="○"/>
            </a:pPr>
            <a:r>
              <a:rPr lang="en"/>
              <a:t>For security to hold, keys must be randomly generated for every message, and never reused</a:t>
            </a:r>
            <a:endParaRPr/>
          </a:p>
          <a:p>
            <a:pPr marL="914400" lvl="1" indent="-317500" algn="l" rtl="0">
              <a:spcBef>
                <a:spcPts val="0"/>
              </a:spcBef>
              <a:spcAft>
                <a:spcPts val="0"/>
              </a:spcAft>
              <a:buSzPts val="1400"/>
              <a:buChar char="○"/>
            </a:pPr>
            <a:r>
              <a:rPr lang="en"/>
              <a:t>Randomness is expensive, as we’ll see later</a:t>
            </a:r>
            <a:endParaRPr/>
          </a:p>
          <a:p>
            <a:pPr marL="457200" lvl="0" indent="-342900" algn="l" rtl="0">
              <a:spcBef>
                <a:spcPts val="0"/>
              </a:spcBef>
              <a:spcAft>
                <a:spcPts val="0"/>
              </a:spcAft>
              <a:buSzPts val="1800"/>
              <a:buChar char="●"/>
            </a:pPr>
            <a:r>
              <a:rPr lang="en"/>
              <a:t>Problem #2: Key distribution</a:t>
            </a:r>
            <a:endParaRPr/>
          </a:p>
          <a:p>
            <a:pPr marL="914400" lvl="1" indent="-317500" algn="l" rtl="0">
              <a:spcBef>
                <a:spcPts val="0"/>
              </a:spcBef>
              <a:spcAft>
                <a:spcPts val="0"/>
              </a:spcAft>
              <a:buSzPts val="1400"/>
              <a:buChar char="○"/>
            </a:pPr>
            <a:r>
              <a:rPr lang="en"/>
              <a:t>To communicate an </a:t>
            </a:r>
            <a:r>
              <a:rPr lang="en" i="1"/>
              <a:t>n</a:t>
            </a:r>
            <a:r>
              <a:rPr lang="en"/>
              <a:t>-bit message, we need to securely communicate an </a:t>
            </a:r>
            <a:r>
              <a:rPr lang="en" i="1"/>
              <a:t>n</a:t>
            </a:r>
            <a:r>
              <a:rPr lang="en"/>
              <a:t>-bit key first</a:t>
            </a:r>
            <a:endParaRPr/>
          </a:p>
          <a:p>
            <a:pPr marL="914400" lvl="1" indent="-317500" algn="l" rtl="0">
              <a:spcBef>
                <a:spcPts val="0"/>
              </a:spcBef>
              <a:spcAft>
                <a:spcPts val="0"/>
              </a:spcAft>
              <a:buSzPts val="1400"/>
              <a:buChar char="○"/>
            </a:pPr>
            <a:r>
              <a:rPr lang="en"/>
              <a:t>But if we have a way to securely communicate an </a:t>
            </a:r>
            <a:r>
              <a:rPr lang="en" i="1"/>
              <a:t>n</a:t>
            </a:r>
            <a:r>
              <a:rPr lang="en"/>
              <a:t>-bit key, we could have communicated the message directly!</a:t>
            </a:r>
            <a:endParaRPr/>
          </a:p>
          <a:p>
            <a:pPr marL="457200" lvl="0" indent="-342900" algn="l" rtl="0">
              <a:spcBef>
                <a:spcPts val="0"/>
              </a:spcBef>
              <a:spcAft>
                <a:spcPts val="0"/>
              </a:spcAft>
              <a:buSzPts val="1800"/>
              <a:buChar char="●"/>
            </a:pPr>
            <a:r>
              <a:rPr lang="en"/>
              <a:t>Only practical application: Communicate keys in advance</a:t>
            </a:r>
            <a:endParaRPr/>
          </a:p>
          <a:p>
            <a:pPr marL="914400" lvl="1" indent="-317500" algn="l" rtl="0">
              <a:spcBef>
                <a:spcPts val="0"/>
              </a:spcBef>
              <a:spcAft>
                <a:spcPts val="0"/>
              </a:spcAft>
              <a:buSzPts val="1400"/>
              <a:buChar char="○"/>
            </a:pPr>
            <a:r>
              <a:rPr lang="en"/>
              <a:t>You have a secure channel now, but you won’t have it later</a:t>
            </a:r>
            <a:endParaRPr/>
          </a:p>
          <a:p>
            <a:pPr marL="914400" lvl="1" indent="-317500" algn="l" rtl="0">
              <a:spcBef>
                <a:spcPts val="0"/>
              </a:spcBef>
              <a:spcAft>
                <a:spcPts val="0"/>
              </a:spcAft>
              <a:buSzPts val="1400"/>
              <a:buChar char="○"/>
            </a:pPr>
            <a:r>
              <a:rPr lang="en"/>
              <a:t>Use the secure channel now to communicate keys in advance</a:t>
            </a:r>
            <a:endParaRPr/>
          </a:p>
          <a:p>
            <a:pPr marL="914400" lvl="1" indent="-317500" algn="l" rtl="0">
              <a:spcBef>
                <a:spcPts val="0"/>
              </a:spcBef>
              <a:spcAft>
                <a:spcPts val="0"/>
              </a:spcAft>
              <a:buSzPts val="1400"/>
              <a:buChar char="○"/>
            </a:pPr>
            <a:r>
              <a:rPr lang="en"/>
              <a:t>Use one-time pad later to communicate over the insecure channel</a:t>
            </a:r>
            <a:endParaRPr/>
          </a:p>
          <a:p>
            <a:pPr marL="914400" lvl="1" indent="-317500" algn="l" rtl="0">
              <a:spcBef>
                <a:spcPts val="0"/>
              </a:spcBef>
              <a:spcAft>
                <a:spcPts val="0"/>
              </a:spcAft>
              <a:buSzPts val="1400"/>
              <a:buChar char="○"/>
            </a:pPr>
            <a:r>
              <a:rPr lang="en"/>
              <a:t>And people can compute this by hand without computers!</a:t>
            </a:r>
            <a:endParaRPr/>
          </a:p>
        </p:txBody>
      </p:sp>
      <p:sp>
        <p:nvSpPr>
          <p:cNvPr id="1183" name="Google Shape;1183;p10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8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8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8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8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8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8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8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11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Summary</a:t>
            </a:r>
            <a:endParaRPr/>
          </a:p>
        </p:txBody>
      </p:sp>
      <p:sp>
        <p:nvSpPr>
          <p:cNvPr id="1203" name="Google Shape;1203;p11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fontScale="92500" lnSpcReduction="20000"/>
          </a:bodyPr>
          <a:lstStyle/>
          <a:p>
            <a:pPr marL="596900" indent="-457200">
              <a:lnSpc>
                <a:spcPct val="134000"/>
              </a:lnSpc>
              <a:buSzPts val="1400"/>
            </a:pPr>
            <a:r>
              <a:rPr lang="en-US" sz="2400" dirty="0"/>
              <a:t>What is cryptography?</a:t>
            </a:r>
          </a:p>
          <a:p>
            <a:pPr marL="596900" indent="-457200">
              <a:lnSpc>
                <a:spcPct val="134000"/>
              </a:lnSpc>
              <a:buSzPts val="1400"/>
            </a:pPr>
            <a:endParaRPr lang="en-US" sz="2400" dirty="0"/>
          </a:p>
          <a:p>
            <a:pPr marL="596900" indent="-457200">
              <a:lnSpc>
                <a:spcPct val="134000"/>
              </a:lnSpc>
              <a:buSzPts val="1400"/>
            </a:pPr>
            <a:r>
              <a:rPr lang="en-US" sz="2400" dirty="0"/>
              <a:t>Definitions of key properties</a:t>
            </a:r>
          </a:p>
          <a:p>
            <a:pPr marL="596900" indent="-457200">
              <a:lnSpc>
                <a:spcPct val="134000"/>
              </a:lnSpc>
              <a:buSzPts val="1400"/>
            </a:pPr>
            <a:endParaRPr lang="en" sz="2400" dirty="0"/>
          </a:p>
          <a:p>
            <a:pPr marL="596900" indent="-457200">
              <a:lnSpc>
                <a:spcPct val="134000"/>
              </a:lnSpc>
              <a:buSzPts val="1400"/>
            </a:pPr>
            <a:r>
              <a:rPr lang="en" sz="2400" dirty="0"/>
              <a:t>A better definition of confidentiality: </a:t>
            </a:r>
            <a:r>
              <a:rPr lang="en-US" sz="2400" dirty="0"/>
              <a:t>IND-CPA security</a:t>
            </a:r>
          </a:p>
          <a:p>
            <a:pPr marL="596900" indent="-457200">
              <a:lnSpc>
                <a:spcPct val="134000"/>
              </a:lnSpc>
              <a:buSzPts val="1400"/>
            </a:pPr>
            <a:endParaRPr lang="en-US" sz="2400" dirty="0"/>
          </a:p>
          <a:p>
            <a:pPr marL="596900" indent="-457200">
              <a:lnSpc>
                <a:spcPct val="134000"/>
              </a:lnSpc>
              <a:buSzPts val="1400"/>
            </a:pPr>
            <a:r>
              <a:rPr lang="en-US" sz="2400" dirty="0"/>
              <a:t>A brief history of cryptography</a:t>
            </a:r>
          </a:p>
          <a:p>
            <a:pPr marL="596900" indent="-457200">
              <a:lnSpc>
                <a:spcPct val="134000"/>
              </a:lnSpc>
              <a:buSzPts val="1400"/>
            </a:pPr>
            <a:endParaRPr lang="en-US" sz="2400" dirty="0"/>
          </a:p>
          <a:p>
            <a:pPr marL="596900" indent="-457200">
              <a:lnSpc>
                <a:spcPct val="134000"/>
              </a:lnSpc>
              <a:buSzPts val="1400"/>
            </a:pPr>
            <a:r>
              <a:rPr lang="en-US" sz="2400" dirty="0"/>
              <a:t>Symmetric-key crypto</a:t>
            </a:r>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endParaRPr dirty="0"/>
          </a:p>
        </p:txBody>
      </p:sp>
      <p:sp>
        <p:nvSpPr>
          <p:cNvPr id="1204" name="Google Shape;1204;p1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65</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8" name="Google Shape;358;p4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Meet Alice, Bob, Eve, and Mallory</a:t>
            </a:r>
            <a:endParaRPr/>
          </a:p>
        </p:txBody>
      </p:sp>
      <p:sp>
        <p:nvSpPr>
          <p:cNvPr id="359" name="Google Shape;359;p46"/>
          <p:cNvSpPr txBox="1">
            <a:spLocks noGrp="1"/>
          </p:cNvSpPr>
          <p:nvPr>
            <p:ph type="body" idx="1"/>
          </p:nvPr>
        </p:nvSpPr>
        <p:spPr>
          <a:xfrm>
            <a:off x="198499" y="1170624"/>
            <a:ext cx="8754669" cy="3401375"/>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2000" dirty="0"/>
              <a:t>Alice and Bob: The main characters trying to send messages to each other over an insecure communication channel</a:t>
            </a:r>
            <a:endParaRPr sz="2000" dirty="0"/>
          </a:p>
          <a:p>
            <a:pPr marL="457200" lvl="0" indent="-342900" algn="l" rtl="0">
              <a:spcBef>
                <a:spcPts val="0"/>
              </a:spcBef>
              <a:spcAft>
                <a:spcPts val="0"/>
              </a:spcAft>
              <a:buSzPts val="1800"/>
              <a:buChar char="●"/>
            </a:pPr>
            <a:endParaRPr lang="en" sz="2000" dirty="0"/>
          </a:p>
          <a:p>
            <a:pPr marL="457200" lvl="0" indent="-342900" algn="l" rtl="0">
              <a:spcBef>
                <a:spcPts val="0"/>
              </a:spcBef>
              <a:spcAft>
                <a:spcPts val="0"/>
              </a:spcAft>
              <a:buSzPts val="1800"/>
              <a:buChar char="●"/>
            </a:pPr>
            <a:r>
              <a:rPr lang="en" sz="2000" dirty="0"/>
              <a:t>Eve: An </a:t>
            </a:r>
            <a:r>
              <a:rPr lang="en" sz="2000" b="1" dirty="0"/>
              <a:t>eavesdropper</a:t>
            </a:r>
            <a:r>
              <a:rPr lang="en" sz="2000" dirty="0"/>
              <a:t> who can read any data sent over the channel</a:t>
            </a:r>
            <a:endParaRPr sz="2000" dirty="0"/>
          </a:p>
          <a:p>
            <a:pPr marL="457200" lvl="0" indent="-342900" algn="l" rtl="0">
              <a:spcBef>
                <a:spcPts val="0"/>
              </a:spcBef>
              <a:spcAft>
                <a:spcPts val="0"/>
              </a:spcAft>
              <a:buSzPts val="1800"/>
              <a:buChar char="●"/>
            </a:pPr>
            <a:endParaRPr lang="en" sz="2000" dirty="0"/>
          </a:p>
          <a:p>
            <a:pPr marL="457200" lvl="0" indent="-342900" algn="l" rtl="0">
              <a:spcBef>
                <a:spcPts val="0"/>
              </a:spcBef>
              <a:spcAft>
                <a:spcPts val="0"/>
              </a:spcAft>
              <a:buSzPts val="1800"/>
              <a:buChar char="●"/>
            </a:pPr>
            <a:r>
              <a:rPr lang="en" sz="2000" dirty="0"/>
              <a:t>Mallory: A </a:t>
            </a:r>
            <a:r>
              <a:rPr lang="en" sz="2000" b="1" dirty="0"/>
              <a:t>manipulator</a:t>
            </a:r>
            <a:r>
              <a:rPr lang="en" sz="2000" dirty="0"/>
              <a:t> who can read and modify any data sent over the channel</a:t>
            </a:r>
            <a:endParaRPr sz="2000" dirty="0"/>
          </a:p>
        </p:txBody>
      </p:sp>
      <p:sp>
        <p:nvSpPr>
          <p:cNvPr id="360" name="Google Shape;360;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Meet Alice, Bob, Eve, and Mallory</a:t>
            </a:r>
            <a:endParaRPr/>
          </a:p>
        </p:txBody>
      </p:sp>
      <p:sp>
        <p:nvSpPr>
          <p:cNvPr id="366" name="Google Shape;366;p47"/>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We often describe cryptographic problems using a common cast of characters</a:t>
            </a:r>
            <a:endParaRPr dirty="0"/>
          </a:p>
          <a:p>
            <a:pPr marL="457200" lvl="0" indent="-342900" algn="l" rtl="0">
              <a:spcBef>
                <a:spcPts val="0"/>
              </a:spcBef>
              <a:spcAft>
                <a:spcPts val="0"/>
              </a:spcAft>
              <a:buSzPts val="1800"/>
              <a:buChar char="●"/>
            </a:pPr>
            <a:r>
              <a:rPr lang="en" dirty="0"/>
              <a:t>One scenario:</a:t>
            </a:r>
            <a:endParaRPr dirty="0"/>
          </a:p>
          <a:p>
            <a:pPr marL="914400" lvl="1" indent="-317500" algn="l" rtl="0">
              <a:spcBef>
                <a:spcPts val="0"/>
              </a:spcBef>
              <a:spcAft>
                <a:spcPts val="0"/>
              </a:spcAft>
              <a:buSzPts val="1400"/>
              <a:buChar char="○"/>
            </a:pPr>
            <a:r>
              <a:rPr lang="en" dirty="0"/>
              <a:t>Alice wants to send a message to Bob.</a:t>
            </a:r>
            <a:endParaRPr dirty="0"/>
          </a:p>
          <a:p>
            <a:pPr marL="914400" lvl="1" indent="-317500" algn="l" rtl="0">
              <a:spcBef>
                <a:spcPts val="0"/>
              </a:spcBef>
              <a:spcAft>
                <a:spcPts val="0"/>
              </a:spcAft>
              <a:buSzPts val="1400"/>
              <a:buChar char="○"/>
            </a:pPr>
            <a:r>
              <a:rPr lang="en" dirty="0"/>
              <a:t>However, Eve is going to </a:t>
            </a:r>
            <a:r>
              <a:rPr lang="en" i="1" dirty="0"/>
              <a:t>eavesdrop</a:t>
            </a:r>
            <a:r>
              <a:rPr lang="en" dirty="0"/>
              <a:t> on the communication channel.</a:t>
            </a:r>
            <a:endParaRPr dirty="0"/>
          </a:p>
          <a:p>
            <a:pPr marL="914400" lvl="1" indent="-317500" algn="l" rtl="0">
              <a:spcBef>
                <a:spcPts val="0"/>
              </a:spcBef>
              <a:spcAft>
                <a:spcPts val="0"/>
              </a:spcAft>
              <a:buSzPts val="1400"/>
              <a:buChar char="○"/>
            </a:pPr>
            <a:r>
              <a:rPr lang="en" dirty="0"/>
              <a:t>How does Alice send the message to Bob without Eve learning about the message?</a:t>
            </a:r>
            <a:endParaRPr dirty="0"/>
          </a:p>
          <a:p>
            <a:pPr marL="457200" lvl="0" indent="-342900" algn="l" rtl="0">
              <a:spcBef>
                <a:spcPts val="0"/>
              </a:spcBef>
              <a:spcAft>
                <a:spcPts val="0"/>
              </a:spcAft>
              <a:buSzPts val="1800"/>
              <a:buChar char="●"/>
            </a:pPr>
            <a:r>
              <a:rPr lang="en" dirty="0"/>
              <a:t>Another scenario:</a:t>
            </a:r>
            <a:endParaRPr dirty="0"/>
          </a:p>
          <a:p>
            <a:pPr marL="914400" lvl="1" indent="-317500" algn="l" rtl="0">
              <a:spcBef>
                <a:spcPts val="0"/>
              </a:spcBef>
              <a:spcAft>
                <a:spcPts val="0"/>
              </a:spcAft>
              <a:buSzPts val="1400"/>
              <a:buChar char="○"/>
            </a:pPr>
            <a:r>
              <a:rPr lang="en" dirty="0"/>
              <a:t>Bob wants to send a message to Alice.</a:t>
            </a:r>
            <a:endParaRPr dirty="0"/>
          </a:p>
          <a:p>
            <a:pPr marL="914400" lvl="1" indent="-317500" algn="l" rtl="0">
              <a:spcBef>
                <a:spcPts val="0"/>
              </a:spcBef>
              <a:spcAft>
                <a:spcPts val="0"/>
              </a:spcAft>
              <a:buSzPts val="1400"/>
              <a:buChar char="○"/>
            </a:pPr>
            <a:r>
              <a:rPr lang="en" dirty="0"/>
              <a:t>However, Mallory is going to </a:t>
            </a:r>
            <a:r>
              <a:rPr lang="en" i="1" dirty="0"/>
              <a:t>tamper</a:t>
            </a:r>
            <a:r>
              <a:rPr lang="en" dirty="0"/>
              <a:t> with the communication channel.</a:t>
            </a:r>
            <a:endParaRPr dirty="0"/>
          </a:p>
          <a:p>
            <a:pPr marL="914400" lvl="1" indent="-317500" algn="l" rtl="0">
              <a:spcBef>
                <a:spcPts val="0"/>
              </a:spcBef>
              <a:spcAft>
                <a:spcPts val="0"/>
              </a:spcAft>
              <a:buSzPts val="1400"/>
              <a:buChar char="○"/>
            </a:pPr>
            <a:r>
              <a:rPr lang="en" dirty="0"/>
              <a:t>How does Bob send the message to Alice without Mallory changing the message?</a:t>
            </a:r>
            <a:endParaRPr dirty="0"/>
          </a:p>
        </p:txBody>
      </p:sp>
      <p:sp>
        <p:nvSpPr>
          <p:cNvPr id="367" name="Google Shape;367;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6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Three Goals of Cryptography</a:t>
            </a:r>
            <a:endParaRPr/>
          </a:p>
        </p:txBody>
      </p:sp>
      <p:sp>
        <p:nvSpPr>
          <p:cNvPr id="373" name="Google Shape;373;p4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In cryptography, there are three main properties that we want on our information</a:t>
            </a:r>
            <a:endParaRPr dirty="0"/>
          </a:p>
          <a:p>
            <a:pPr marL="457200" lvl="0" indent="-342900" algn="l" rtl="0">
              <a:spcBef>
                <a:spcPts val="0"/>
              </a:spcBef>
              <a:spcAft>
                <a:spcPts val="0"/>
              </a:spcAft>
              <a:buSzPts val="1800"/>
              <a:buChar char="●"/>
            </a:pPr>
            <a:r>
              <a:rPr lang="en" b="1" dirty="0"/>
              <a:t>Confidentiality</a:t>
            </a:r>
            <a:r>
              <a:rPr lang="en" dirty="0"/>
              <a:t>: An adversary cannot </a:t>
            </a:r>
            <a:r>
              <a:rPr lang="en" i="1" dirty="0"/>
              <a:t>read</a:t>
            </a:r>
            <a:r>
              <a:rPr lang="en" dirty="0"/>
              <a:t> our messages.</a:t>
            </a:r>
            <a:endParaRPr dirty="0"/>
          </a:p>
          <a:p>
            <a:pPr marL="457200" lvl="0" indent="-342900" algn="l" rtl="0">
              <a:spcBef>
                <a:spcPts val="0"/>
              </a:spcBef>
              <a:spcAft>
                <a:spcPts val="0"/>
              </a:spcAft>
              <a:buSzPts val="1800"/>
              <a:buChar char="●"/>
            </a:pPr>
            <a:r>
              <a:rPr lang="en" b="1" dirty="0"/>
              <a:t>Integrity</a:t>
            </a:r>
            <a:r>
              <a:rPr lang="en" dirty="0"/>
              <a:t>: An adversary cannot </a:t>
            </a:r>
            <a:r>
              <a:rPr lang="en" i="1" dirty="0"/>
              <a:t>change</a:t>
            </a:r>
            <a:r>
              <a:rPr lang="en" dirty="0"/>
              <a:t> our messages without being detected.</a:t>
            </a:r>
            <a:endParaRPr dirty="0"/>
          </a:p>
          <a:p>
            <a:pPr marL="457200" lvl="0" indent="-342900" algn="l" rtl="0">
              <a:spcBef>
                <a:spcPts val="0"/>
              </a:spcBef>
              <a:spcAft>
                <a:spcPts val="0"/>
              </a:spcAft>
              <a:buSzPts val="1800"/>
              <a:buChar char="●"/>
            </a:pPr>
            <a:r>
              <a:rPr lang="en" b="1" dirty="0"/>
              <a:t>Authenticity</a:t>
            </a:r>
            <a:r>
              <a:rPr lang="en" dirty="0"/>
              <a:t>: I can prove that this message came from the person who claims to have written it.</a:t>
            </a:r>
            <a:endParaRPr dirty="0"/>
          </a:p>
          <a:p>
            <a:pPr marL="914400" lvl="1" indent="-317500" algn="l" rtl="0">
              <a:spcBef>
                <a:spcPts val="0"/>
              </a:spcBef>
              <a:spcAft>
                <a:spcPts val="0"/>
              </a:spcAft>
              <a:buSzPts val="1400"/>
              <a:buChar char="○"/>
            </a:pPr>
            <a:r>
              <a:rPr lang="en" dirty="0"/>
              <a:t>Integrity and authenticity are closely related properties…</a:t>
            </a:r>
            <a:endParaRPr dirty="0"/>
          </a:p>
          <a:p>
            <a:pPr marL="1371600" lvl="2" indent="-317500" algn="l" rtl="0">
              <a:spcBef>
                <a:spcPts val="0"/>
              </a:spcBef>
              <a:spcAft>
                <a:spcPts val="0"/>
              </a:spcAft>
              <a:buSzPts val="1400"/>
              <a:buChar char="■"/>
            </a:pPr>
            <a:r>
              <a:rPr lang="en" dirty="0"/>
              <a:t>Before I can prove that a message came from a certain person, I have to prove that the message wasn’t changed!</a:t>
            </a:r>
            <a:endParaRPr dirty="0"/>
          </a:p>
        </p:txBody>
      </p:sp>
      <p:sp>
        <p:nvSpPr>
          <p:cNvPr id="374" name="Google Shape;37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S 16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2447</TotalTime>
  <Words>5583</Words>
  <Application>Microsoft Macintosh PowerPoint</Application>
  <PresentationFormat>On-screen Show (16:9)</PresentationFormat>
  <Paragraphs>1078</Paragraphs>
  <Slides>65</Slides>
  <Notes>65</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65</vt:i4>
      </vt:variant>
    </vt:vector>
  </HeadingPairs>
  <TitlesOfParts>
    <vt:vector size="69" baseType="lpstr">
      <vt:lpstr>Arial</vt:lpstr>
      <vt:lpstr>Courier New</vt:lpstr>
      <vt:lpstr>Roboto</vt:lpstr>
      <vt:lpstr>CS 161</vt:lpstr>
      <vt:lpstr>Announcements</vt:lpstr>
      <vt:lpstr>Last Time: Introduction and Security Principles</vt:lpstr>
      <vt:lpstr>Today’s Cunning Plan: Cryptography</vt:lpstr>
      <vt:lpstr>What is cryptography?</vt:lpstr>
      <vt:lpstr>What is Cryptography?</vt:lpstr>
      <vt:lpstr>Definitions of Key Properties</vt:lpstr>
      <vt:lpstr>Meet Alice, Bob, Eve, and Mallory</vt:lpstr>
      <vt:lpstr>Meet Alice, Bob, Eve, and Mallory</vt:lpstr>
      <vt:lpstr>Three Goals of Cryptography</vt:lpstr>
      <vt:lpstr>Keys</vt:lpstr>
      <vt:lpstr>Security Principle: Kerckhoff’s Principle</vt:lpstr>
      <vt:lpstr>Confidentiality</vt:lpstr>
      <vt:lpstr>Confidentiality</vt:lpstr>
      <vt:lpstr>Confidentiality</vt:lpstr>
      <vt:lpstr>Integrity (and Authenticity)</vt:lpstr>
      <vt:lpstr>Integrity (and Authenticity)</vt:lpstr>
      <vt:lpstr>Threat Models (Types of Cryptanalysis)</vt:lpstr>
      <vt:lpstr>Cryptography Roadmap</vt:lpstr>
      <vt:lpstr>Symmetric-Key Encryption</vt:lpstr>
      <vt:lpstr>Cryptography Roadmap</vt:lpstr>
      <vt:lpstr>Symmetric-Key Encryption</vt:lpstr>
      <vt:lpstr>Symmetric-Key Encryption: Definition</vt:lpstr>
      <vt:lpstr>Symmetric-Key Encryption: Definition</vt:lpstr>
      <vt:lpstr>Defining Confidentiality</vt:lpstr>
      <vt:lpstr>Defining Confidentiality</vt:lpstr>
      <vt:lpstr>Defining Confidentiality: IND-CPA</vt:lpstr>
      <vt:lpstr>Defining Confidentiality: IND-CPA</vt:lpstr>
      <vt:lpstr>Defining Confidentiality: IND-CPA</vt:lpstr>
      <vt:lpstr>Defining Confidentiality: IND-CPA</vt:lpstr>
      <vt:lpstr>Defining Confidentiality: IND-CPA</vt:lpstr>
      <vt:lpstr>Defining Confidentiality: IND-CPA</vt:lpstr>
      <vt:lpstr>Defining Confidentiality: IND-CPA</vt:lpstr>
      <vt:lpstr>Edge Cases: Length</vt:lpstr>
      <vt:lpstr>Edge Cases: Attacker Runtime</vt:lpstr>
      <vt:lpstr>Edge Cases: Negligible Advantage</vt:lpstr>
      <vt:lpstr>IND-CPA: Putting it together </vt:lpstr>
      <vt:lpstr>A Brief History of Cryptography</vt:lpstr>
      <vt:lpstr>Cryptography by Hand: Caesar Cipher</vt:lpstr>
      <vt:lpstr>Cryptography by Hand: Attacks on the Caesar Cipher</vt:lpstr>
      <vt:lpstr>Cryptography by Hand: Attacks on the Caesar Cipher</vt:lpstr>
      <vt:lpstr>Cryptography by Hand: Substitution Cipher</vt:lpstr>
      <vt:lpstr>Cryptography by Hand: Attacks on Substitution Ciphers</vt:lpstr>
      <vt:lpstr>Takeaways</vt:lpstr>
      <vt:lpstr>Cryptography by Machines: Enigma</vt:lpstr>
      <vt:lpstr>Enigma Operating Principle: Rotor Machine</vt:lpstr>
      <vt:lpstr>Cryptography by Machines: Enigma</vt:lpstr>
      <vt:lpstr>Cryptography by Machines: Enigma</vt:lpstr>
      <vt:lpstr>Cryptography by Machines: Attack on Enigma </vt:lpstr>
      <vt:lpstr>Cryptography by Machines: Legacy of Enigma</vt:lpstr>
      <vt:lpstr>Cryptography by Computers</vt:lpstr>
      <vt:lpstr>One-Time Pads</vt:lpstr>
      <vt:lpstr>Cryptography Roadmap</vt:lpstr>
      <vt:lpstr>Review: XOR</vt:lpstr>
      <vt:lpstr>Review: XOR Algebra</vt:lpstr>
      <vt:lpstr>One-Time Pads: Key Generation</vt:lpstr>
      <vt:lpstr>One-Time Pads: Encryption</vt:lpstr>
      <vt:lpstr>One-Time Pads: Encryption</vt:lpstr>
      <vt:lpstr>One-Time Pads: Decryption</vt:lpstr>
      <vt:lpstr>One-Time Pads: Decryption</vt:lpstr>
      <vt:lpstr>One-Time Pad</vt:lpstr>
      <vt:lpstr>One-Time Pad: Correctness</vt:lpstr>
      <vt:lpstr>One-Time Pad: Security</vt:lpstr>
      <vt:lpstr>One-Time Pad: Security</vt:lpstr>
      <vt:lpstr>Impracticality of One-Time Pads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Cryptography</dc:title>
  <cp:lastModifiedBy>Jian Xiang</cp:lastModifiedBy>
  <cp:revision>91</cp:revision>
  <dcterms:modified xsi:type="dcterms:W3CDTF">2023-08-28T18:02:49Z</dcterms:modified>
</cp:coreProperties>
</file>